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handoutMasterIdLst>
    <p:handoutMasterId r:id="rId27"/>
  </p:handoutMasterIdLst>
  <p:sldIdLst>
    <p:sldId id="256" r:id="rId2"/>
    <p:sldId id="293" r:id="rId3"/>
    <p:sldId id="258" r:id="rId4"/>
    <p:sldId id="257" r:id="rId5"/>
    <p:sldId id="279" r:id="rId6"/>
    <p:sldId id="266" r:id="rId7"/>
    <p:sldId id="260" r:id="rId8"/>
    <p:sldId id="261" r:id="rId9"/>
    <p:sldId id="267" r:id="rId10"/>
    <p:sldId id="263" r:id="rId11"/>
    <p:sldId id="264" r:id="rId12"/>
    <p:sldId id="278" r:id="rId13"/>
    <p:sldId id="280" r:id="rId14"/>
    <p:sldId id="281" r:id="rId15"/>
    <p:sldId id="259" r:id="rId16"/>
    <p:sldId id="275" r:id="rId17"/>
    <p:sldId id="277" r:id="rId18"/>
    <p:sldId id="268" r:id="rId19"/>
    <p:sldId id="269" r:id="rId20"/>
    <p:sldId id="270" r:id="rId21"/>
    <p:sldId id="271" r:id="rId22"/>
    <p:sldId id="288" r:id="rId23"/>
    <p:sldId id="273" r:id="rId24"/>
    <p:sldId id="272" r:id="rId25"/>
  </p:sldIdLst>
  <p:sldSz cx="9144000" cy="6858000" type="screen4x3"/>
  <p:notesSz cx="6669088"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CA"/>
    <a:srgbClr val="25256D"/>
    <a:srgbClr val="0827C4"/>
    <a:srgbClr val="092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38" autoAdjust="0"/>
  </p:normalViewPr>
  <p:slideViewPr>
    <p:cSldViewPr>
      <p:cViewPr varScale="1">
        <p:scale>
          <a:sx n="84" d="100"/>
          <a:sy n="84" d="100"/>
        </p:scale>
        <p:origin x="86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19CC1261-794B-44F9-B15B-3351172F4089}" type="datetimeFigureOut">
              <a:rPr lang="en-IE" smtClean="0"/>
              <a:pPr/>
              <a:t>12/11/2013</a:t>
            </a:fld>
            <a:endParaRPr lang="en-IE" dirty="0"/>
          </a:p>
        </p:txBody>
      </p:sp>
      <p:sp>
        <p:nvSpPr>
          <p:cNvPr id="4" name="Footer Placeholder 3"/>
          <p:cNvSpPr>
            <a:spLocks noGrp="1"/>
          </p:cNvSpPr>
          <p:nvPr>
            <p:ph type="ftr" sz="quarter" idx="2"/>
          </p:nvPr>
        </p:nvSpPr>
        <p:spPr>
          <a:xfrm>
            <a:off x="0" y="9421813"/>
            <a:ext cx="2889250" cy="495300"/>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778250" y="9421813"/>
            <a:ext cx="2889250" cy="495300"/>
          </a:xfrm>
          <a:prstGeom prst="rect">
            <a:avLst/>
          </a:prstGeom>
        </p:spPr>
        <p:txBody>
          <a:bodyPr vert="horz" lIns="91440" tIns="45720" rIns="91440" bIns="45720" rtlCol="0" anchor="b"/>
          <a:lstStyle>
            <a:lvl1pPr algn="r">
              <a:defRPr sz="1200"/>
            </a:lvl1pPr>
          </a:lstStyle>
          <a:p>
            <a:fld id="{A60F843E-52AC-4DC0-855F-658E7B2DF94B}" type="slidenum">
              <a:rPr lang="en-IE" smtClean="0"/>
              <a:pPr/>
              <a:t>‹#›</a:t>
            </a:fld>
            <a:endParaRPr lang="en-IE" dirty="0"/>
          </a:p>
        </p:txBody>
      </p:sp>
    </p:spTree>
    <p:extLst>
      <p:ext uri="{BB962C8B-B14F-4D97-AF65-F5344CB8AC3E}">
        <p14:creationId xmlns:p14="http://schemas.microsoft.com/office/powerpoint/2010/main" val="1576956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93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777607" y="0"/>
            <a:ext cx="2889938" cy="495935"/>
          </a:xfrm>
          <a:prstGeom prst="rect">
            <a:avLst/>
          </a:prstGeom>
        </p:spPr>
        <p:txBody>
          <a:bodyPr vert="horz" lIns="91440" tIns="45720" rIns="91440" bIns="45720" rtlCol="0"/>
          <a:lstStyle>
            <a:lvl1pPr algn="r">
              <a:defRPr sz="1200"/>
            </a:lvl1pPr>
          </a:lstStyle>
          <a:p>
            <a:fld id="{AE9E31EA-7F8D-4A3B-95FE-C03FDBF54C83}" type="datetimeFigureOut">
              <a:rPr lang="en-IE" smtClean="0"/>
              <a:pPr/>
              <a:t>12/11/2013</a:t>
            </a:fld>
            <a:endParaRPr lang="en-IE" dirty="0"/>
          </a:p>
        </p:txBody>
      </p:sp>
      <p:sp>
        <p:nvSpPr>
          <p:cNvPr id="4" name="Slide Image Placeholder 3"/>
          <p:cNvSpPr>
            <a:spLocks noGrp="1" noRot="1" noChangeAspect="1"/>
          </p:cNvSpPr>
          <p:nvPr>
            <p:ph type="sldImg" idx="2"/>
          </p:nvPr>
        </p:nvSpPr>
        <p:spPr>
          <a:xfrm>
            <a:off x="855663" y="744538"/>
            <a:ext cx="4957762" cy="3719512"/>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66909" y="4711383"/>
            <a:ext cx="5335270" cy="4463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1044"/>
            <a:ext cx="2889938" cy="49593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777607" y="9421044"/>
            <a:ext cx="2889938" cy="495935"/>
          </a:xfrm>
          <a:prstGeom prst="rect">
            <a:avLst/>
          </a:prstGeom>
        </p:spPr>
        <p:txBody>
          <a:bodyPr vert="horz" lIns="91440" tIns="45720" rIns="91440" bIns="45720" rtlCol="0" anchor="b"/>
          <a:lstStyle>
            <a:lvl1pPr algn="r">
              <a:defRPr sz="1200"/>
            </a:lvl1pPr>
          </a:lstStyle>
          <a:p>
            <a:fld id="{28124132-7659-428B-99E9-71F75876D3B4}" type="slidenum">
              <a:rPr lang="en-IE" smtClean="0"/>
              <a:pPr/>
              <a:t>‹#›</a:t>
            </a:fld>
            <a:endParaRPr lang="en-IE" dirty="0"/>
          </a:p>
        </p:txBody>
      </p:sp>
    </p:spTree>
    <p:extLst>
      <p:ext uri="{BB962C8B-B14F-4D97-AF65-F5344CB8AC3E}">
        <p14:creationId xmlns:p14="http://schemas.microsoft.com/office/powerpoint/2010/main" val="200126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3</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232108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15</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48792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16</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411077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17</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374083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18</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72995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19</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28771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20</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207168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21</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69829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23</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360916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24</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35247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4</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186362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124132-7659-428B-99E9-71F75876D3B4}" type="slidenum">
              <a:rPr lang="en-IE" smtClean="0"/>
              <a:pPr/>
              <a:t>5</a:t>
            </a:fld>
            <a:endParaRPr lang="en-IE" dirty="0"/>
          </a:p>
        </p:txBody>
      </p:sp>
    </p:spTree>
    <p:extLst>
      <p:ext uri="{BB962C8B-B14F-4D97-AF65-F5344CB8AC3E}">
        <p14:creationId xmlns:p14="http://schemas.microsoft.com/office/powerpoint/2010/main" val="320399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6</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120933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7</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169734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8</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127912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9</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298447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10</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284186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01F9FF-73C7-4760-A579-F5B79048C8CB}" type="slidenum">
              <a:rPr lang="en-IE" smtClean="0"/>
              <a:pPr/>
              <a:t>11</a:t>
            </a:fld>
            <a:endParaRPr lang="en-IE"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IE" dirty="0" smtClean="0"/>
              <a:t>Learning Outcomes</a:t>
            </a:r>
          </a:p>
          <a:p>
            <a:pPr eaLnBrk="1" hangingPunct="1"/>
            <a:endParaRPr lang="en-IE" dirty="0" smtClean="0"/>
          </a:p>
        </p:txBody>
      </p:sp>
    </p:spTree>
    <p:extLst>
      <p:ext uri="{BB962C8B-B14F-4D97-AF65-F5344CB8AC3E}">
        <p14:creationId xmlns:p14="http://schemas.microsoft.com/office/powerpoint/2010/main" val="78676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CFC4D9A-7416-4AA7-9694-F0BBC7FEF54D}" type="datetime1">
              <a:rPr lang="en-IE" smtClean="0"/>
              <a:pPr/>
              <a:t>12/11/2013</a:t>
            </a:fld>
            <a:endParaRPr lang="en-IE" dirty="0"/>
          </a:p>
        </p:txBody>
      </p:sp>
      <p:sp>
        <p:nvSpPr>
          <p:cNvPr id="5" name="Footer Placeholder 4"/>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E6F97-97BD-42B7-94E3-7E622F368DFA}" type="datetime1">
              <a:rPr lang="en-IE" smtClean="0"/>
              <a:pPr/>
              <a:t>12/11/2013</a:t>
            </a:fld>
            <a:endParaRPr lang="en-IE" dirty="0"/>
          </a:p>
        </p:txBody>
      </p:sp>
      <p:sp>
        <p:nvSpPr>
          <p:cNvPr id="6" name="Footer Placeholder 5"/>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7" name="Slide Number Placeholder 6"/>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7AD49B4-3AA8-4980-9AAD-13EF2CEC7EE1}" type="datetime1">
              <a:rPr lang="en-IE" smtClean="0"/>
              <a:pPr/>
              <a:t>12/11/2013</a:t>
            </a:fld>
            <a:endParaRPr lang="en-IE" dirty="0"/>
          </a:p>
        </p:txBody>
      </p:sp>
      <p:sp>
        <p:nvSpPr>
          <p:cNvPr id="5" name="Footer Placeholder 4"/>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8B8FF24-AED2-4FF3-BF6B-A07C8D9E4062}" type="datetime1">
              <a:rPr lang="en-IE" smtClean="0"/>
              <a:pPr/>
              <a:t>12/11/2013</a:t>
            </a:fld>
            <a:endParaRPr lang="en-IE" dirty="0"/>
          </a:p>
        </p:txBody>
      </p:sp>
      <p:sp>
        <p:nvSpPr>
          <p:cNvPr id="5" name="Footer Placeholder 4"/>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B3A9613-EC41-4A2B-9074-A2E49994D7EC}" type="datetime1">
              <a:rPr lang="en-IE" smtClean="0"/>
              <a:pPr/>
              <a:t>12/11/2013</a:t>
            </a:fld>
            <a:endParaRPr lang="en-IE" dirty="0"/>
          </a:p>
        </p:txBody>
      </p:sp>
      <p:sp>
        <p:nvSpPr>
          <p:cNvPr id="5" name="Footer Placeholder 4"/>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7B9C68C-8101-4BB1-863F-3D48DDCFD7A0}" type="datetime1">
              <a:rPr lang="en-IE" smtClean="0"/>
              <a:pPr/>
              <a:t>12/11/2013</a:t>
            </a:fld>
            <a:endParaRPr lang="en-IE" dirty="0"/>
          </a:p>
        </p:txBody>
      </p:sp>
      <p:sp>
        <p:nvSpPr>
          <p:cNvPr id="4" name="Footer Placeholder 3"/>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5" name="Slide Number Placeholder 4"/>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4C612-4010-4CED-B1CC-E5467130AE7D}" type="datetime1">
              <a:rPr lang="en-IE" smtClean="0"/>
              <a:pPr/>
              <a:t>12/11/2013</a:t>
            </a:fld>
            <a:endParaRPr lang="en-IE" dirty="0"/>
          </a:p>
        </p:txBody>
      </p:sp>
      <p:sp>
        <p:nvSpPr>
          <p:cNvPr id="5" name="Footer Placeholder 4"/>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4B05893-44F3-4AFD-AC0A-F5192BCEBC3A}" type="datetime1">
              <a:rPr lang="en-IE" smtClean="0"/>
              <a:pPr/>
              <a:t>12/11/2013</a:t>
            </a:fld>
            <a:endParaRPr lang="en-IE" dirty="0"/>
          </a:p>
        </p:txBody>
      </p:sp>
      <p:sp>
        <p:nvSpPr>
          <p:cNvPr id="6" name="Footer Placeholder 5"/>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7" name="Slide Number Placeholder 6"/>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FD37031-656A-4594-810A-8209FE4137A3}" type="datetime1">
              <a:rPr lang="en-IE" smtClean="0"/>
              <a:pPr/>
              <a:t>12/11/2013</a:t>
            </a:fld>
            <a:endParaRPr lang="en-IE" dirty="0"/>
          </a:p>
        </p:txBody>
      </p:sp>
      <p:sp>
        <p:nvSpPr>
          <p:cNvPr id="8" name="Footer Placeholder 7"/>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9" name="Slide Number Placeholder 8"/>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36467AB-0A2A-455C-ADE1-D716CAB54CD8}" type="datetime1">
              <a:rPr lang="en-IE" smtClean="0"/>
              <a:pPr/>
              <a:t>12/11/2013</a:t>
            </a:fld>
            <a:endParaRPr lang="en-IE" dirty="0"/>
          </a:p>
        </p:txBody>
      </p:sp>
      <p:sp>
        <p:nvSpPr>
          <p:cNvPr id="4" name="Footer Placeholder 3"/>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5" name="Slide Number Placeholder 4"/>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D7A64-ECEF-493C-A817-407C1BB02478}" type="datetime1">
              <a:rPr lang="en-IE" smtClean="0"/>
              <a:pPr/>
              <a:t>12/11/2013</a:t>
            </a:fld>
            <a:endParaRPr lang="en-IE" dirty="0"/>
          </a:p>
        </p:txBody>
      </p:sp>
      <p:sp>
        <p:nvSpPr>
          <p:cNvPr id="3" name="Footer Placeholder 2"/>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4" name="Slide Number Placeholder 3"/>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74556-37AA-4875-B4F7-7DDD1D2C707B}" type="datetime1">
              <a:rPr lang="en-IE" smtClean="0"/>
              <a:pPr/>
              <a:t>12/11/2013</a:t>
            </a:fld>
            <a:endParaRPr lang="en-IE" dirty="0"/>
          </a:p>
        </p:txBody>
      </p:sp>
      <p:sp>
        <p:nvSpPr>
          <p:cNvPr id="6" name="Footer Placeholder 5"/>
          <p:cNvSpPr>
            <a:spLocks noGrp="1"/>
          </p:cNvSpPr>
          <p:nvPr>
            <p:ph type="ftr" sz="quarter" idx="11"/>
          </p:nvPr>
        </p:nvSpPr>
        <p:spPr/>
        <p:txBody>
          <a:bodyPr/>
          <a:lstStyle/>
          <a:p>
            <a:r>
              <a:rPr lang="en-GB" dirty="0" smtClean="0"/>
              <a:t>Almoners &amp; Steward of Charities  Support &amp; Networking Seminar</a:t>
            </a:r>
            <a:endParaRPr lang="en-IE" dirty="0"/>
          </a:p>
        </p:txBody>
      </p:sp>
      <p:sp>
        <p:nvSpPr>
          <p:cNvPr id="7" name="Slide Number Placeholder 6"/>
          <p:cNvSpPr>
            <a:spLocks noGrp="1"/>
          </p:cNvSpPr>
          <p:nvPr>
            <p:ph type="sldNum" sz="quarter" idx="12"/>
          </p:nvPr>
        </p:nvSpPr>
        <p:spPr/>
        <p:txBody>
          <a:bodyPr/>
          <a:lstStyle/>
          <a:p>
            <a:fld id="{73647FB5-1DA2-485D-A3AC-D3F640F89434}"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7E088-0DCF-4835-81F2-EDAB436A2650}" type="datetime1">
              <a:rPr lang="en-IE" smtClean="0"/>
              <a:pPr/>
              <a:t>12/11/2013</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Almoners &amp; Steward of Charities  Support &amp; Networking Seminar</a:t>
            </a: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47FB5-1DA2-485D-A3AC-D3F640F89434}"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4680520"/>
          </a:xfrm>
        </p:spPr>
        <p:txBody>
          <a:bodyPr>
            <a:normAutofit fontScale="90000"/>
          </a:bodyPr>
          <a:lstStyle/>
          <a:p>
            <a:r>
              <a:rPr lang="en-IE" sz="3600" b="1" dirty="0" smtClean="0"/>
              <a:t>Grand Lodge of Ancient Free &amp; Accepted Masons of Ireland</a:t>
            </a:r>
            <a:br>
              <a:rPr lang="en-IE" sz="3600" b="1" dirty="0" smtClean="0"/>
            </a:br>
            <a:r>
              <a:rPr lang="en-IE" sz="2700" b="1" dirty="0" smtClean="0"/>
              <a:t> </a:t>
            </a:r>
            <a:br>
              <a:rPr lang="en-IE" sz="2700" b="1" dirty="0" smtClean="0"/>
            </a:br>
            <a:r>
              <a:rPr lang="en-IE" sz="3600" b="1" dirty="0" smtClean="0"/>
              <a:t>Provincial </a:t>
            </a:r>
            <a:r>
              <a:rPr lang="en-IE" sz="3600" b="1" smtClean="0"/>
              <a:t>Grand </a:t>
            </a:r>
            <a:r>
              <a:rPr lang="en-IE" sz="3600" b="1" dirty="0"/>
              <a:t>L</a:t>
            </a:r>
            <a:r>
              <a:rPr lang="en-IE" sz="3600" b="1" smtClean="0"/>
              <a:t>odge </a:t>
            </a:r>
            <a:r>
              <a:rPr lang="en-IE" sz="3600" b="1" dirty="0" smtClean="0"/>
              <a:t>of Tyrone and Fermanagh</a:t>
            </a:r>
            <a:r>
              <a:rPr lang="en-IE" sz="2700" b="1" dirty="0" smtClean="0"/>
              <a:t/>
            </a:r>
            <a:br>
              <a:rPr lang="en-IE" sz="2700" b="1" dirty="0" smtClean="0"/>
            </a:br>
            <a:r>
              <a:rPr lang="en-IE" b="1" dirty="0" smtClean="0"/>
              <a:t/>
            </a:r>
            <a:br>
              <a:rPr lang="en-IE" b="1" dirty="0" smtClean="0"/>
            </a:br>
            <a:r>
              <a:rPr lang="en-IE" sz="4900" b="1" dirty="0" smtClean="0"/>
              <a:t>Almoners &amp; Steward of Charities Support &amp; Networking Seminar</a:t>
            </a:r>
            <a:endParaRPr lang="en-IE" sz="4900" b="1" dirty="0"/>
          </a:p>
        </p:txBody>
      </p:sp>
      <p:pic>
        <p:nvPicPr>
          <p:cNvPr id="1026" name="Picture 2" descr="C:\Users\theboysbrigade\Desktop\GLI Crest.jpg"/>
          <p:cNvPicPr>
            <a:picLocks noChangeAspect="1" noChangeArrowheads="1"/>
          </p:cNvPicPr>
          <p:nvPr/>
        </p:nvPicPr>
        <p:blipFill>
          <a:blip r:embed="rId2" cstate="print"/>
          <a:srcRect/>
          <a:stretch>
            <a:fillRect/>
          </a:stretch>
        </p:blipFill>
        <p:spPr bwMode="auto">
          <a:xfrm>
            <a:off x="3995936" y="260648"/>
            <a:ext cx="1368152"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Rewarding &amp; Frustrating</a:t>
            </a:r>
            <a:endParaRPr lang="en-IE" sz="3200" dirty="0" smtClean="0">
              <a:solidFill>
                <a:srgbClr val="0C0CCA"/>
              </a:solidFill>
            </a:endParaRPr>
          </a:p>
        </p:txBody>
      </p:sp>
      <p:pic>
        <p:nvPicPr>
          <p:cNvPr id="1026" name="Picture 2" descr="C:\Users\theboysbrigade\AppData\Local\Microsoft\Windows\Temporary Internet Files\Content.IE5\DK5J3CVQ\MP900448338[1].jpg"/>
          <p:cNvPicPr>
            <a:picLocks noGrp="1" noChangeAspect="1" noChangeArrowheads="1"/>
          </p:cNvPicPr>
          <p:nvPr>
            <p:ph idx="1"/>
          </p:nvPr>
        </p:nvPicPr>
        <p:blipFill>
          <a:blip r:embed="rId3" cstate="print"/>
          <a:srcRect/>
          <a:stretch>
            <a:fillRect/>
          </a:stretch>
        </p:blipFill>
        <p:spPr bwMode="auto">
          <a:xfrm>
            <a:off x="4499992" y="1196752"/>
            <a:ext cx="3119967" cy="4679950"/>
          </a:xfrm>
          <a:prstGeom prst="rect">
            <a:avLst/>
          </a:prstGeom>
          <a:noFill/>
        </p:spPr>
      </p:pic>
      <p:pic>
        <p:nvPicPr>
          <p:cNvPr id="1029" name="Picture 5" descr="C:\Users\theboysbrigade\AppData\Local\Microsoft\Windows\Temporary Internet Files\Content.IE5\YQJGXSDF\MC900056826[1].wmf"/>
          <p:cNvPicPr>
            <a:picLocks noChangeAspect="1" noChangeArrowheads="1"/>
          </p:cNvPicPr>
          <p:nvPr/>
        </p:nvPicPr>
        <p:blipFill>
          <a:blip r:embed="rId4" cstate="print"/>
          <a:srcRect/>
          <a:stretch>
            <a:fillRect/>
          </a:stretch>
        </p:blipFill>
        <p:spPr bwMode="auto">
          <a:xfrm>
            <a:off x="1547664" y="1700808"/>
            <a:ext cx="1944216" cy="4170727"/>
          </a:xfrm>
          <a:prstGeom prst="rect">
            <a:avLst/>
          </a:prstGeom>
          <a:noFill/>
        </p:spPr>
      </p:pic>
      <p:pic>
        <p:nvPicPr>
          <p:cNvPr id="8" name="Picture 2" descr="C:\Users\theboysbrigade\Desktop\GLI Crest.jpg"/>
          <p:cNvPicPr>
            <a:picLocks noChangeAspect="1" noChangeArrowheads="1"/>
          </p:cNvPicPr>
          <p:nvPr/>
        </p:nvPicPr>
        <p:blipFill>
          <a:blip r:embed="rId5" cstate="print"/>
          <a:srcRect/>
          <a:stretch>
            <a:fillRect/>
          </a:stretch>
        </p:blipFill>
        <p:spPr bwMode="auto">
          <a:xfrm>
            <a:off x="7990656" y="5733256"/>
            <a:ext cx="973832" cy="973832"/>
          </a:xfrm>
          <a:prstGeom prst="rect">
            <a:avLst/>
          </a:prstGeom>
          <a:noFill/>
        </p:spPr>
      </p:pic>
      <p:pic>
        <p:nvPicPr>
          <p:cNvPr id="7" name="Picture 1"/>
          <p:cNvPicPr>
            <a:picLocks noChangeAspect="1" noChangeArrowheads="1"/>
          </p:cNvPicPr>
          <p:nvPr/>
        </p:nvPicPr>
        <p:blipFill>
          <a:blip r:embed="rId6" cstate="print"/>
          <a:srcRect/>
          <a:stretch>
            <a:fillRect/>
          </a:stretch>
        </p:blipFill>
        <p:spPr bwMode="auto">
          <a:xfrm>
            <a:off x="107505" y="5799559"/>
            <a:ext cx="864095" cy="864095"/>
          </a:xfrm>
          <a:prstGeom prst="rect">
            <a:avLst/>
          </a:prstGeom>
          <a:noFill/>
          <a:ln w="9525">
            <a:noFill/>
            <a:miter lim="800000"/>
            <a:headEnd/>
            <a:tailEnd/>
          </a:ln>
        </p:spPr>
      </p:pic>
      <p:sp>
        <p:nvSpPr>
          <p:cNvPr id="9"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Positive Working Relationships</a:t>
            </a:r>
            <a:endParaRPr lang="en-IE" sz="3200" dirty="0" smtClean="0">
              <a:solidFill>
                <a:srgbClr val="0C0CCA"/>
              </a:solidFill>
            </a:endParaRPr>
          </a:p>
        </p:txBody>
      </p:sp>
      <p:sp>
        <p:nvSpPr>
          <p:cNvPr id="5124" name="Rectangle 3"/>
          <p:cNvSpPr>
            <a:spLocks noGrp="1" noChangeArrowheads="1"/>
          </p:cNvSpPr>
          <p:nvPr>
            <p:ph idx="1"/>
          </p:nvPr>
        </p:nvSpPr>
        <p:spPr>
          <a:xfrm>
            <a:off x="467544" y="1412776"/>
            <a:ext cx="8219256" cy="4895949"/>
          </a:xfrm>
        </p:spPr>
        <p:txBody>
          <a:bodyPr numCol="1">
            <a:normAutofit/>
          </a:bodyPr>
          <a:lstStyle/>
          <a:p>
            <a:pPr marL="536575" lvl="0" indent="-536575">
              <a:buFont typeface="Wingdings" pitchFamily="2" charset="2"/>
              <a:buChar char="q"/>
            </a:pPr>
            <a:r>
              <a:rPr lang="en-IE" dirty="0" smtClean="0"/>
              <a:t>Relationship with the Charities</a:t>
            </a:r>
          </a:p>
          <a:p>
            <a:pPr marL="536575" lvl="0" indent="-536575">
              <a:buFont typeface="Wingdings" pitchFamily="2" charset="2"/>
              <a:buChar char="q"/>
            </a:pPr>
            <a:r>
              <a:rPr lang="en-IE" dirty="0" smtClean="0"/>
              <a:t>Knowledge and understanding</a:t>
            </a:r>
          </a:p>
          <a:p>
            <a:pPr marL="536575" lvl="0" indent="-536575">
              <a:buFont typeface="Wingdings" pitchFamily="2" charset="2"/>
              <a:buChar char="q"/>
            </a:pPr>
            <a:r>
              <a:rPr lang="en-IE" dirty="0" smtClean="0"/>
              <a:t>Application process</a:t>
            </a:r>
          </a:p>
          <a:p>
            <a:pPr marL="536575" lvl="0" indent="-536575">
              <a:buFont typeface="Wingdings" pitchFamily="2" charset="2"/>
              <a:buChar char="q"/>
            </a:pPr>
            <a:r>
              <a:rPr lang="en-IE" dirty="0" smtClean="0"/>
              <a:t>Provincial Reps</a:t>
            </a:r>
          </a:p>
          <a:p>
            <a:pPr marL="536575" lvl="0" indent="-536575">
              <a:buFont typeface="Wingdings" pitchFamily="2" charset="2"/>
              <a:buChar char="q"/>
            </a:pPr>
            <a:r>
              <a:rPr lang="en-IE" dirty="0" smtClean="0"/>
              <a:t>Applicants circumstances</a:t>
            </a:r>
          </a:p>
          <a:p>
            <a:pPr marL="536575" lvl="0" indent="-536575">
              <a:buFont typeface="Wingdings" pitchFamily="2" charset="2"/>
              <a:buChar char="q"/>
            </a:pPr>
            <a:r>
              <a:rPr lang="en-IE" dirty="0" smtClean="0"/>
              <a:t>Contact details</a:t>
            </a:r>
          </a:p>
          <a:p>
            <a:pPr marL="536575" lvl="0" indent="-536575">
              <a:buFont typeface="Wingdings" pitchFamily="2" charset="2"/>
              <a:buChar char="q"/>
            </a:pPr>
            <a:r>
              <a:rPr lang="en-IE" dirty="0" smtClean="0"/>
              <a:t>Line of communications between the parties</a:t>
            </a:r>
          </a:p>
          <a:p>
            <a:pPr marL="536575" indent="-536575" algn="ctr">
              <a:buNone/>
            </a:pPr>
            <a:r>
              <a:rPr lang="en-IE" dirty="0" smtClean="0"/>
              <a:t>	</a:t>
            </a:r>
            <a:r>
              <a:rPr lang="en-IE" i="1" dirty="0" smtClean="0">
                <a:solidFill>
                  <a:srgbClr val="FF0000"/>
                </a:solidFill>
              </a:rPr>
              <a:t>Applicant </a:t>
            </a:r>
            <a:r>
              <a:rPr lang="en-IE" i="1" dirty="0" smtClean="0">
                <a:solidFill>
                  <a:srgbClr val="FF0000"/>
                </a:solidFill>
                <a:sym typeface="Symbol"/>
              </a:rPr>
              <a:t></a:t>
            </a:r>
            <a:r>
              <a:rPr lang="en-IE" i="1" dirty="0" smtClean="0">
                <a:solidFill>
                  <a:srgbClr val="FF0000"/>
                </a:solidFill>
              </a:rPr>
              <a:t> Almoner </a:t>
            </a:r>
            <a:r>
              <a:rPr lang="en-IE" i="1" dirty="0" smtClean="0">
                <a:solidFill>
                  <a:srgbClr val="FF0000"/>
                </a:solidFill>
                <a:sym typeface="Symbol"/>
              </a:rPr>
              <a:t></a:t>
            </a:r>
            <a:r>
              <a:rPr lang="en-IE" i="1" dirty="0" smtClean="0">
                <a:solidFill>
                  <a:srgbClr val="FF0000"/>
                </a:solidFill>
              </a:rPr>
              <a:t> Charities</a:t>
            </a: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0C0CCA"/>
                </a:solidFill>
              </a:rPr>
              <a:t>The Role of the Steward of Charities</a:t>
            </a:r>
            <a:endParaRPr lang="en-GB" dirty="0"/>
          </a:p>
        </p:txBody>
      </p:sp>
      <p:sp>
        <p:nvSpPr>
          <p:cNvPr id="3" name="Content Placeholder 2"/>
          <p:cNvSpPr>
            <a:spLocks noGrp="1"/>
          </p:cNvSpPr>
          <p:nvPr>
            <p:ph idx="1"/>
          </p:nvPr>
        </p:nvSpPr>
        <p:spPr>
          <a:xfrm>
            <a:off x="457200" y="2852936"/>
            <a:ext cx="8229600" cy="3273227"/>
          </a:xfrm>
        </p:spPr>
        <p:txBody>
          <a:bodyPr/>
          <a:lstStyle/>
          <a:p>
            <a:r>
              <a:rPr lang="en-GB" dirty="0" smtClean="0"/>
              <a:t>What do you think are the responsibilities of the Steward of Charities in a Lodge?</a:t>
            </a:r>
            <a:endParaRPr lang="en-GB" dirty="0"/>
          </a:p>
        </p:txBody>
      </p:sp>
      <p:pic>
        <p:nvPicPr>
          <p:cNvPr id="5" name="Picture 2" descr="C:\Users\theboysbrigade\Desktop\GLI Crest.jpg"/>
          <p:cNvPicPr>
            <a:picLocks noChangeAspect="1" noChangeArrowheads="1"/>
          </p:cNvPicPr>
          <p:nvPr/>
        </p:nvPicPr>
        <p:blipFill>
          <a:blip r:embed="rId2"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107505" y="5799559"/>
            <a:ext cx="864095" cy="864095"/>
          </a:xfrm>
          <a:prstGeom prst="rect">
            <a:avLst/>
          </a:prstGeom>
          <a:noFill/>
          <a:ln w="9525">
            <a:noFill/>
            <a:miter lim="800000"/>
            <a:headEnd/>
            <a:tailEnd/>
          </a:ln>
        </p:spPr>
      </p:pic>
      <p:sp>
        <p:nvSpPr>
          <p:cNvPr id="7"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0C0CCA"/>
                </a:solidFill>
              </a:rPr>
              <a:t>The Role of the Steward of Charities</a:t>
            </a:r>
            <a:endParaRPr lang="en-GB" dirty="0"/>
          </a:p>
        </p:txBody>
      </p:sp>
      <p:sp>
        <p:nvSpPr>
          <p:cNvPr id="3" name="Content Placeholder 2"/>
          <p:cNvSpPr>
            <a:spLocks noGrp="1"/>
          </p:cNvSpPr>
          <p:nvPr>
            <p:ph idx="1"/>
          </p:nvPr>
        </p:nvSpPr>
        <p:spPr/>
        <p:txBody>
          <a:bodyPr>
            <a:noAutofit/>
          </a:bodyPr>
          <a:lstStyle/>
          <a:p>
            <a:r>
              <a:rPr lang="en-GB" sz="2400" dirty="0" smtClean="0"/>
              <a:t> Raising and collecting money.</a:t>
            </a:r>
          </a:p>
          <a:p>
            <a:r>
              <a:rPr lang="en-GB" sz="2400" dirty="0" smtClean="0"/>
              <a:t>Administering the Gift Aid scheme</a:t>
            </a:r>
          </a:p>
          <a:p>
            <a:r>
              <a:rPr lang="en-GB" sz="2400" dirty="0" smtClean="0"/>
              <a:t>Keeping accurate records of donations</a:t>
            </a:r>
          </a:p>
          <a:p>
            <a:r>
              <a:rPr lang="en-GB" sz="2400" dirty="0" smtClean="0"/>
              <a:t>Administering funds and keeping them safe.</a:t>
            </a:r>
          </a:p>
          <a:p>
            <a:r>
              <a:rPr lang="en-GB" sz="2400" dirty="0" smtClean="0"/>
              <a:t> Disbursing funds as and when required and authorised.</a:t>
            </a:r>
          </a:p>
          <a:p>
            <a:r>
              <a:rPr lang="en-GB" sz="2400" dirty="0" smtClean="0"/>
              <a:t>Forwarding all forms to the DCC on time</a:t>
            </a:r>
          </a:p>
          <a:p>
            <a:r>
              <a:rPr lang="en-GB" sz="2400" dirty="0" smtClean="0"/>
              <a:t> From time to time, organising Brethren to give of their time and efforts to charitable activities inside &amp; outside the Order.</a:t>
            </a:r>
          </a:p>
          <a:p>
            <a:r>
              <a:rPr lang="en-GB" sz="2400" dirty="0" smtClean="0"/>
              <a:t> Undertaking other duties as directed, for example during</a:t>
            </a:r>
          </a:p>
          <a:p>
            <a:pPr>
              <a:buNone/>
            </a:pPr>
            <a:r>
              <a:rPr lang="en-GB" sz="2400" dirty="0" smtClean="0"/>
              <a:t>				 a G. M. Festival.</a:t>
            </a:r>
            <a:endParaRPr lang="en-GB" sz="2400" dirty="0"/>
          </a:p>
        </p:txBody>
      </p:sp>
      <p:pic>
        <p:nvPicPr>
          <p:cNvPr id="5" name="Picture 2" descr="C:\Users\theboysbrigade\Desktop\GLI Crest.jpg"/>
          <p:cNvPicPr>
            <a:picLocks noChangeAspect="1" noChangeArrowheads="1"/>
          </p:cNvPicPr>
          <p:nvPr/>
        </p:nvPicPr>
        <p:blipFill>
          <a:blip r:embed="rId2"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107505" y="5799559"/>
            <a:ext cx="864095" cy="864095"/>
          </a:xfrm>
          <a:prstGeom prst="rect">
            <a:avLst/>
          </a:prstGeom>
          <a:noFill/>
          <a:ln w="9525">
            <a:noFill/>
            <a:miter lim="800000"/>
            <a:headEnd/>
            <a:tailEnd/>
          </a:ln>
        </p:spPr>
      </p:pic>
      <p:sp>
        <p:nvSpPr>
          <p:cNvPr id="7"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rgbClr val="0C0CCA"/>
                </a:solidFill>
              </a:rPr>
              <a:t>Charge to the Steward of Charities</a:t>
            </a:r>
            <a:endParaRPr lang="en-GB" dirty="0"/>
          </a:p>
        </p:txBody>
      </p:sp>
      <p:sp>
        <p:nvSpPr>
          <p:cNvPr id="3" name="Content Placeholder 2"/>
          <p:cNvSpPr>
            <a:spLocks noGrp="1"/>
          </p:cNvSpPr>
          <p:nvPr>
            <p:ph idx="1"/>
          </p:nvPr>
        </p:nvSpPr>
        <p:spPr/>
        <p:txBody>
          <a:bodyPr>
            <a:normAutofit/>
          </a:bodyPr>
          <a:lstStyle/>
          <a:p>
            <a:pPr algn="just"/>
            <a:r>
              <a:rPr lang="en-IE" dirty="0" smtClean="0"/>
              <a:t>Brother (X) I now invest you as Steward of Charities with the Insignia of your Office. Your responsibility is to see that the Brethren are at all times aware of the needs of the Charities and the necessity to support them to the utmost of their power. Your regular attendance at meetings will ensure that these ideals are kept to the forefront of our thoughts and actions.</a:t>
            </a:r>
            <a:endParaRPr lang="en-IE" dirty="0" smtClean="0">
              <a:cs typeface="Arial" pitchFamily="34" charset="0"/>
            </a:endParaRPr>
          </a:p>
          <a:p>
            <a:endParaRPr lang="en-GB" dirty="0"/>
          </a:p>
        </p:txBody>
      </p:sp>
      <p:pic>
        <p:nvPicPr>
          <p:cNvPr id="6" name="Picture 2" descr="C:\Users\theboysbrigade\Desktop\GLI Crest.jpg"/>
          <p:cNvPicPr>
            <a:picLocks noChangeAspect="1" noChangeArrowheads="1"/>
          </p:cNvPicPr>
          <p:nvPr/>
        </p:nvPicPr>
        <p:blipFill>
          <a:blip r:embed="rId2" cstate="print"/>
          <a:srcRect/>
          <a:stretch>
            <a:fillRect/>
          </a:stretch>
        </p:blipFill>
        <p:spPr bwMode="auto">
          <a:xfrm>
            <a:off x="7990656" y="5695528"/>
            <a:ext cx="973832" cy="973832"/>
          </a:xfrm>
          <a:prstGeom prst="rect">
            <a:avLst/>
          </a:prstGeom>
          <a:noFill/>
        </p:spPr>
      </p:pic>
      <p:pic>
        <p:nvPicPr>
          <p:cNvPr id="7" name="Picture 1"/>
          <p:cNvPicPr>
            <a:picLocks noChangeAspect="1" noChangeArrowheads="1"/>
          </p:cNvPicPr>
          <p:nvPr/>
        </p:nvPicPr>
        <p:blipFill>
          <a:blip r:embed="rId3" cstate="print"/>
          <a:srcRect/>
          <a:stretch>
            <a:fillRect/>
          </a:stretch>
        </p:blipFill>
        <p:spPr bwMode="auto">
          <a:xfrm>
            <a:off x="107505" y="6015583"/>
            <a:ext cx="648071" cy="648071"/>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Grand Lodge Charities</a:t>
            </a:r>
            <a:endParaRPr lang="en-IE" sz="3200" dirty="0" smtClean="0">
              <a:solidFill>
                <a:srgbClr val="0C0CCA"/>
              </a:solidFill>
            </a:endParaRPr>
          </a:p>
        </p:txBody>
      </p:sp>
      <p:sp>
        <p:nvSpPr>
          <p:cNvPr id="5124" name="Rectangle 3"/>
          <p:cNvSpPr>
            <a:spLocks noGrp="1" noChangeArrowheads="1"/>
          </p:cNvSpPr>
          <p:nvPr>
            <p:ph idx="1"/>
          </p:nvPr>
        </p:nvSpPr>
        <p:spPr>
          <a:xfrm>
            <a:off x="755576" y="1340768"/>
            <a:ext cx="7931224" cy="4967957"/>
          </a:xfrm>
        </p:spPr>
        <p:txBody>
          <a:bodyPr numCol="1">
            <a:normAutofit/>
          </a:bodyPr>
          <a:lstStyle/>
          <a:p>
            <a:pPr marL="536575" indent="-536575" defTabSz="1440000">
              <a:spcBef>
                <a:spcPts val="0"/>
              </a:spcBef>
              <a:buFont typeface="Wingdings" pitchFamily="2" charset="2"/>
              <a:buChar char="q"/>
            </a:pPr>
            <a:r>
              <a:rPr lang="en-IE" dirty="0" smtClean="0">
                <a:latin typeface="+mj-lt"/>
                <a:cs typeface="Arial" pitchFamily="34" charset="0"/>
              </a:rPr>
              <a:t>The Victoria Jubilee Masonic Benevolent Fund</a:t>
            </a:r>
          </a:p>
          <a:p>
            <a:pPr marL="536575" indent="-536575" defTabSz="1440000">
              <a:lnSpc>
                <a:spcPct val="150000"/>
              </a:lnSpc>
              <a:spcBef>
                <a:spcPts val="0"/>
              </a:spcBef>
              <a:buFont typeface="Wingdings" pitchFamily="2" charset="2"/>
              <a:buChar char="q"/>
            </a:pPr>
            <a:r>
              <a:rPr lang="en-IE" dirty="0" smtClean="0">
                <a:latin typeface="+mj-lt"/>
                <a:cs typeface="Arial" pitchFamily="34" charset="0"/>
              </a:rPr>
              <a:t>Masonic Girls Benefit Fund</a:t>
            </a:r>
          </a:p>
          <a:p>
            <a:pPr marL="536575" indent="-536575" defTabSz="1440000">
              <a:lnSpc>
                <a:spcPct val="150000"/>
              </a:lnSpc>
              <a:spcBef>
                <a:spcPts val="0"/>
              </a:spcBef>
              <a:buFont typeface="Wingdings" pitchFamily="2" charset="2"/>
              <a:buChar char="q"/>
            </a:pPr>
            <a:r>
              <a:rPr lang="en-IE" dirty="0" smtClean="0">
                <a:latin typeface="+mj-lt"/>
                <a:cs typeface="Arial" pitchFamily="34" charset="0"/>
              </a:rPr>
              <a:t>Masonic Boys Benefit Fund</a:t>
            </a:r>
          </a:p>
          <a:p>
            <a:pPr marL="536575" indent="-536575" defTabSz="1440000">
              <a:lnSpc>
                <a:spcPct val="150000"/>
              </a:lnSpc>
              <a:spcBef>
                <a:spcPts val="0"/>
              </a:spcBef>
              <a:buFont typeface="Wingdings" pitchFamily="2" charset="2"/>
              <a:buChar char="q"/>
            </a:pPr>
            <a:r>
              <a:rPr lang="en-IE" dirty="0" smtClean="0">
                <a:latin typeface="+mj-lt"/>
                <a:cs typeface="Arial" pitchFamily="34" charset="0"/>
              </a:rPr>
              <a:t>The Masonic Welfare Fund</a:t>
            </a:r>
          </a:p>
          <a:p>
            <a:pPr marL="536575" indent="-536575" defTabSz="1440000">
              <a:lnSpc>
                <a:spcPct val="150000"/>
              </a:lnSpc>
              <a:spcBef>
                <a:spcPts val="0"/>
              </a:spcBef>
              <a:buFont typeface="Wingdings" pitchFamily="2" charset="2"/>
              <a:buChar char="q"/>
            </a:pPr>
            <a:r>
              <a:rPr lang="en-IE" dirty="0" smtClean="0">
                <a:latin typeface="+mj-lt"/>
                <a:cs typeface="Arial" pitchFamily="34" charset="0"/>
              </a:rPr>
              <a:t>Masonic Medical Research Fund</a:t>
            </a:r>
          </a:p>
          <a:p>
            <a:pPr marL="536575" indent="-536575" defTabSz="1440000">
              <a:lnSpc>
                <a:spcPct val="150000"/>
              </a:lnSpc>
              <a:spcBef>
                <a:spcPts val="0"/>
              </a:spcBef>
              <a:buFont typeface="Wingdings" pitchFamily="2" charset="2"/>
              <a:buChar char="q"/>
            </a:pPr>
            <a:r>
              <a:rPr lang="en-IE" dirty="0" smtClean="0">
                <a:latin typeface="+mj-lt"/>
                <a:cs typeface="Arial" pitchFamily="34" charset="0"/>
              </a:rPr>
              <a:t>Masonic Havens Limited</a:t>
            </a: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6015583"/>
            <a:ext cx="648071" cy="648071"/>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188913"/>
            <a:ext cx="8352928" cy="1079847"/>
          </a:xfrm>
        </p:spPr>
        <p:txBody>
          <a:bodyPr>
            <a:normAutofit/>
          </a:bodyPr>
          <a:lstStyle/>
          <a:p>
            <a:r>
              <a:rPr lang="en-IE" sz="3600" b="1" dirty="0" smtClean="0">
                <a:solidFill>
                  <a:srgbClr val="0C0CCA"/>
                </a:solidFill>
                <a:cs typeface="Arial" pitchFamily="34" charset="0"/>
              </a:rPr>
              <a:t>Masonic Medical Research Fund</a:t>
            </a:r>
            <a:endParaRPr lang="en-IE" sz="3200" dirty="0" smtClean="0">
              <a:solidFill>
                <a:srgbClr val="0C0CCA"/>
              </a:solidFill>
            </a:endParaRPr>
          </a:p>
        </p:txBody>
      </p:sp>
      <p:sp>
        <p:nvSpPr>
          <p:cNvPr id="5124" name="Rectangle 3"/>
          <p:cNvSpPr>
            <a:spLocks noGrp="1" noChangeArrowheads="1"/>
          </p:cNvSpPr>
          <p:nvPr>
            <p:ph idx="1"/>
          </p:nvPr>
        </p:nvSpPr>
        <p:spPr>
          <a:xfrm>
            <a:off x="755576" y="1340768"/>
            <a:ext cx="7931224" cy="4967957"/>
          </a:xfrm>
        </p:spPr>
        <p:txBody>
          <a:bodyPr numCol="1">
            <a:normAutofit/>
          </a:bodyPr>
          <a:lstStyle/>
          <a:p>
            <a:pPr marL="0" indent="0" algn="ctr">
              <a:buNone/>
            </a:pPr>
            <a:r>
              <a:rPr lang="en-IE" dirty="0" smtClean="0"/>
              <a:t>Set up in 1989 after a Grand Master’s Festival of Charity, its purpose is to facilitate medical research in Ireland.</a:t>
            </a:r>
          </a:p>
          <a:p>
            <a:pPr marL="0" indent="0" algn="ctr">
              <a:buNone/>
            </a:pPr>
            <a:r>
              <a:rPr lang="en-IE" dirty="0" smtClean="0"/>
              <a:t>In the past it has supported research into cochlear implants for autistic children and into renal failure and is presently assisting with research into the causes and treatment of MRSA and other related diseases.</a:t>
            </a:r>
            <a:endParaRPr lang="en-IE" dirty="0" smtClean="0">
              <a:latin typeface="+mj-lt"/>
              <a:cs typeface="Arial" pitchFamily="34" charset="0"/>
            </a:endParaRP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188913"/>
            <a:ext cx="8352928" cy="1079847"/>
          </a:xfrm>
        </p:spPr>
        <p:txBody>
          <a:bodyPr>
            <a:normAutofit/>
          </a:bodyPr>
          <a:lstStyle/>
          <a:p>
            <a:r>
              <a:rPr lang="en-IE" sz="3600" b="1" dirty="0" smtClean="0">
                <a:solidFill>
                  <a:srgbClr val="0C0CCA"/>
                </a:solidFill>
                <a:cs typeface="Arial" pitchFamily="34" charset="0"/>
              </a:rPr>
              <a:t>Masonic Havens Limited</a:t>
            </a:r>
            <a:endParaRPr lang="en-IE" sz="3200" dirty="0" smtClean="0">
              <a:solidFill>
                <a:srgbClr val="0C0CCA"/>
              </a:solidFill>
            </a:endParaRPr>
          </a:p>
        </p:txBody>
      </p:sp>
      <p:sp>
        <p:nvSpPr>
          <p:cNvPr id="5124" name="Rectangle 3"/>
          <p:cNvSpPr>
            <a:spLocks noGrp="1" noChangeArrowheads="1"/>
          </p:cNvSpPr>
          <p:nvPr>
            <p:ph idx="1"/>
          </p:nvPr>
        </p:nvSpPr>
        <p:spPr>
          <a:xfrm>
            <a:off x="323528" y="1412776"/>
            <a:ext cx="8496944" cy="4895949"/>
          </a:xfrm>
        </p:spPr>
        <p:txBody>
          <a:bodyPr numCol="1">
            <a:noAutofit/>
          </a:bodyPr>
          <a:lstStyle/>
          <a:p>
            <a:pPr marL="0" indent="0" algn="ctr">
              <a:buNone/>
            </a:pPr>
            <a:r>
              <a:rPr lang="en-IE" sz="2800" dirty="0" smtClean="0"/>
              <a:t>The Mission of Masonic Havens Limited is the Care of the Elderly by the provision of residences and/or appropriate financial and other assistance, so that their quality of life may be enhanced, their independence fostered, and their dignity preserved.</a:t>
            </a:r>
          </a:p>
          <a:p>
            <a:pPr algn="ctr">
              <a:spcBef>
                <a:spcPts val="0"/>
              </a:spcBef>
              <a:buNone/>
            </a:pPr>
            <a:r>
              <a:rPr lang="en-IE" sz="2800" dirty="0" smtClean="0"/>
              <a:t> </a:t>
            </a:r>
          </a:p>
          <a:p>
            <a:pPr marL="0" indent="0" algn="ctr">
              <a:buNone/>
            </a:pPr>
            <a:r>
              <a:rPr lang="en-IE" sz="2800" dirty="0" smtClean="0"/>
              <a:t>Masonic Havens Limited currently runs three projects</a:t>
            </a:r>
          </a:p>
          <a:p>
            <a:pPr marL="0" indent="0" algn="ctr">
              <a:buNone/>
            </a:pPr>
            <a:r>
              <a:rPr lang="en-IE" sz="2800" dirty="0" smtClean="0"/>
              <a:t>Carrick Manor</a:t>
            </a:r>
          </a:p>
          <a:p>
            <a:pPr marL="0" indent="0" algn="ctr">
              <a:buNone/>
            </a:pPr>
            <a:r>
              <a:rPr lang="en-IE" sz="2800" dirty="0" smtClean="0"/>
              <a:t>St. Joseph’s Nursing Home</a:t>
            </a:r>
          </a:p>
          <a:p>
            <a:pPr marL="0" indent="0" algn="ctr">
              <a:buNone/>
            </a:pPr>
            <a:r>
              <a:rPr lang="en-IE" sz="2800" dirty="0" smtClean="0"/>
              <a:t>St. John's Close</a:t>
            </a: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3528" y="188913"/>
            <a:ext cx="8568952" cy="1079847"/>
          </a:xfrm>
        </p:spPr>
        <p:txBody>
          <a:bodyPr>
            <a:normAutofit fontScale="90000"/>
          </a:bodyPr>
          <a:lstStyle/>
          <a:p>
            <a:r>
              <a:rPr lang="en-IE" sz="3600" b="1" dirty="0" smtClean="0">
                <a:solidFill>
                  <a:srgbClr val="0C0CCA"/>
                </a:solidFill>
                <a:cs typeface="Arial" pitchFamily="34" charset="0"/>
              </a:rPr>
              <a:t>The Victoria Jubilee Masonic Benevolent Fund</a:t>
            </a:r>
            <a:endParaRPr lang="en-IE" sz="3200" dirty="0" smtClean="0">
              <a:solidFill>
                <a:srgbClr val="0C0CCA"/>
              </a:solidFill>
            </a:endParaRPr>
          </a:p>
        </p:txBody>
      </p:sp>
      <p:sp>
        <p:nvSpPr>
          <p:cNvPr id="5124" name="Rectangle 3"/>
          <p:cNvSpPr>
            <a:spLocks noGrp="1" noChangeArrowheads="1"/>
          </p:cNvSpPr>
          <p:nvPr>
            <p:ph idx="1"/>
          </p:nvPr>
        </p:nvSpPr>
        <p:spPr>
          <a:xfrm>
            <a:off x="395536" y="1196752"/>
            <a:ext cx="8291264" cy="4967957"/>
          </a:xfrm>
        </p:spPr>
        <p:txBody>
          <a:bodyPr numCol="1">
            <a:normAutofit fontScale="92500" lnSpcReduction="20000"/>
          </a:bodyPr>
          <a:lstStyle/>
          <a:p>
            <a:pPr marL="0" indent="0" algn="ctr">
              <a:buNone/>
            </a:pPr>
            <a:r>
              <a:rPr lang="en-IE" dirty="0" smtClean="0"/>
              <a:t>The Board may consider a Memorial which has been submitted on behalf:-</a:t>
            </a:r>
          </a:p>
          <a:p>
            <a:pPr marL="0" indent="0" algn="ctr">
              <a:buNone/>
            </a:pPr>
            <a:r>
              <a:rPr lang="en-IE" dirty="0" smtClean="0"/>
              <a:t> </a:t>
            </a:r>
          </a:p>
          <a:p>
            <a:pPr marL="0" indent="0" algn="ctr">
              <a:buNone/>
            </a:pPr>
            <a:r>
              <a:rPr lang="en-IE" dirty="0" smtClean="0"/>
              <a:t>1. of any distressed Freemason of the Irish Constitution provided that the Freemason concerned is a subscribing member of a Lodge or Lodges under the Irish Constitution.</a:t>
            </a:r>
          </a:p>
          <a:p>
            <a:pPr marL="0" indent="0" algn="ctr">
              <a:buNone/>
            </a:pPr>
            <a:r>
              <a:rPr lang="en-IE" dirty="0" smtClean="0"/>
              <a:t> </a:t>
            </a:r>
          </a:p>
          <a:p>
            <a:pPr marL="0" indent="0" algn="ctr">
              <a:buNone/>
            </a:pPr>
            <a:r>
              <a:rPr lang="en-IE" dirty="0" smtClean="0"/>
              <a:t>2. of any distressed spouse of a deceased Freemason provided that the Freemason concerned had been a subscribing member of a Lodge or Lodges under the Irish Constitution.</a:t>
            </a: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3528" y="188913"/>
            <a:ext cx="8568952" cy="1079847"/>
          </a:xfrm>
        </p:spPr>
        <p:txBody>
          <a:bodyPr>
            <a:normAutofit/>
          </a:bodyPr>
          <a:lstStyle/>
          <a:p>
            <a:r>
              <a:rPr lang="en-IE" sz="3600" b="1" dirty="0" smtClean="0">
                <a:solidFill>
                  <a:srgbClr val="0C0CCA"/>
                </a:solidFill>
              </a:rPr>
              <a:t>Masonic Girls Benefit Fund</a:t>
            </a:r>
            <a:endParaRPr lang="en-IE" sz="3200" dirty="0" smtClean="0">
              <a:solidFill>
                <a:srgbClr val="0C0CCA"/>
              </a:solidFill>
            </a:endParaRPr>
          </a:p>
        </p:txBody>
      </p:sp>
      <p:sp>
        <p:nvSpPr>
          <p:cNvPr id="5124" name="Rectangle 3"/>
          <p:cNvSpPr>
            <a:spLocks noGrp="1" noChangeArrowheads="1"/>
          </p:cNvSpPr>
          <p:nvPr>
            <p:ph idx="1"/>
          </p:nvPr>
        </p:nvSpPr>
        <p:spPr>
          <a:xfrm>
            <a:off x="467544" y="1268760"/>
            <a:ext cx="8219256" cy="5039965"/>
          </a:xfrm>
        </p:spPr>
        <p:txBody>
          <a:bodyPr numCol="1">
            <a:normAutofit/>
          </a:bodyPr>
          <a:lstStyle/>
          <a:p>
            <a:pPr marL="0" indent="0" algn="ctr">
              <a:buNone/>
            </a:pPr>
            <a:r>
              <a:rPr lang="en-IE" sz="2400" dirty="0" smtClean="0"/>
              <a:t>Eligibility to apply to the Masonic Girls Benefit Fund for assistance is open to members of the Order of Ancient and Free and Accepted Masons of Ireland for the cost of the maintenance, education, advancement and benefit of:</a:t>
            </a:r>
          </a:p>
          <a:p>
            <a:pPr marL="0" indent="0" algn="ctr">
              <a:buNone/>
            </a:pPr>
            <a:r>
              <a:rPr lang="en-IE" sz="2400" dirty="0" smtClean="0"/>
              <a:t> </a:t>
            </a:r>
          </a:p>
          <a:p>
            <a:pPr algn="ctr">
              <a:buNone/>
            </a:pPr>
            <a:r>
              <a:rPr lang="en-IE" sz="2400" dirty="0" smtClean="0"/>
              <a:t>1. Daughters and legally adopted daughters of deceased Freemasons resident in the Republic of Ireland, Northern Ireland or elsewhere.</a:t>
            </a:r>
          </a:p>
          <a:p>
            <a:pPr algn="ctr">
              <a:buNone/>
            </a:pPr>
            <a:r>
              <a:rPr lang="en-IE" sz="2400" dirty="0" smtClean="0"/>
              <a:t> </a:t>
            </a:r>
          </a:p>
          <a:p>
            <a:pPr algn="ctr">
              <a:buNone/>
            </a:pPr>
            <a:r>
              <a:rPr lang="en-IE" sz="2400" dirty="0" smtClean="0"/>
              <a:t>2. Daughters and legally adopted Daughters of Freemasons who are financially distressed and who are resident in the Republic of Ireland, Northern Ireland or elsewhere.</a:t>
            </a:r>
          </a:p>
          <a:p>
            <a:pPr marL="0" lvl="0" indent="0" defTabSz="1440000">
              <a:spcBef>
                <a:spcPts val="600"/>
              </a:spcBef>
              <a:spcAft>
                <a:spcPts val="600"/>
              </a:spcAft>
              <a:buNone/>
            </a:pPr>
            <a:endParaRPr lang="en-IE" sz="2400"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3456384"/>
          </a:xfrm>
        </p:spPr>
        <p:txBody>
          <a:bodyPr>
            <a:normAutofit fontScale="90000"/>
          </a:bodyPr>
          <a:lstStyle/>
          <a:p>
            <a:r>
              <a:rPr lang="en-IE" sz="3600" b="1" dirty="0" smtClean="0"/>
              <a:t/>
            </a:r>
            <a:br>
              <a:rPr lang="en-IE" sz="3600" b="1" dirty="0" smtClean="0"/>
            </a:br>
            <a:r>
              <a:rPr lang="en-IE" sz="3600" b="1" dirty="0" smtClean="0"/>
              <a:t/>
            </a:r>
            <a:br>
              <a:rPr lang="en-IE" sz="3600" b="1" dirty="0" smtClean="0"/>
            </a:br>
            <a:r>
              <a:rPr lang="en-IE" sz="3600" b="1" dirty="0" smtClean="0"/>
              <a:t/>
            </a:r>
            <a:br>
              <a:rPr lang="en-IE" sz="3600" b="1" dirty="0" smtClean="0"/>
            </a:br>
            <a:r>
              <a:rPr lang="en-IE" sz="3600" b="1" dirty="0" smtClean="0"/>
              <a:t/>
            </a:r>
            <a:br>
              <a:rPr lang="en-IE" sz="3600" b="1" dirty="0" smtClean="0"/>
            </a:br>
            <a:r>
              <a:rPr lang="en-IE" sz="3600" b="1" dirty="0" smtClean="0"/>
              <a:t/>
            </a:r>
            <a:br>
              <a:rPr lang="en-IE" sz="3600" b="1" dirty="0" smtClean="0"/>
            </a:br>
            <a:r>
              <a:rPr lang="en-IE" b="1" dirty="0" smtClean="0"/>
              <a:t>Worshipful Master, I have nothing to report!</a:t>
            </a:r>
            <a:r>
              <a:rPr lang="en-IE" sz="3600" b="1" dirty="0" smtClean="0"/>
              <a:t/>
            </a:r>
            <a:br>
              <a:rPr lang="en-IE" sz="3600" b="1" dirty="0" smtClean="0"/>
            </a:br>
            <a:r>
              <a:rPr lang="en-IE" sz="3600" b="1" dirty="0" smtClean="0"/>
              <a:t/>
            </a:r>
            <a:br>
              <a:rPr lang="en-IE" sz="3600" b="1" dirty="0" smtClean="0"/>
            </a:br>
            <a:r>
              <a:rPr lang="en-IE" sz="2700" b="1" dirty="0" smtClean="0"/>
              <a:t> </a:t>
            </a:r>
            <a:br>
              <a:rPr lang="en-IE" sz="2700" b="1" dirty="0" smtClean="0"/>
            </a:br>
            <a:r>
              <a:rPr lang="en-IE" sz="2700" b="1" dirty="0" smtClean="0"/>
              <a:t/>
            </a:r>
            <a:br>
              <a:rPr lang="en-IE" sz="2700" b="1" dirty="0" smtClean="0"/>
            </a:br>
            <a:r>
              <a:rPr lang="en-IE" b="1" dirty="0" smtClean="0"/>
              <a:t/>
            </a:r>
            <a:br>
              <a:rPr lang="en-IE" b="1" dirty="0" smtClean="0"/>
            </a:br>
            <a:endParaRPr lang="en-IE" sz="4900" b="1" dirty="0"/>
          </a:p>
        </p:txBody>
      </p:sp>
      <p:pic>
        <p:nvPicPr>
          <p:cNvPr id="1026" name="Picture 2" descr="C:\Users\theboysbrigade\Desktop\GLI Crest.jpg"/>
          <p:cNvPicPr>
            <a:picLocks noChangeAspect="1" noChangeArrowheads="1"/>
          </p:cNvPicPr>
          <p:nvPr/>
        </p:nvPicPr>
        <p:blipFill>
          <a:blip r:embed="rId2" cstate="print"/>
          <a:srcRect/>
          <a:stretch>
            <a:fillRect/>
          </a:stretch>
        </p:blipFill>
        <p:spPr bwMode="auto">
          <a:xfrm>
            <a:off x="7775848" y="5301208"/>
            <a:ext cx="1368152" cy="1368152"/>
          </a:xfrm>
          <a:prstGeom prst="rect">
            <a:avLst/>
          </a:prstGeom>
          <a:noFill/>
        </p:spPr>
      </p:pic>
      <p:sp>
        <p:nvSpPr>
          <p:cNvPr id="5" name="TextBox 4"/>
          <p:cNvSpPr txBox="1"/>
          <p:nvPr/>
        </p:nvSpPr>
        <p:spPr>
          <a:xfrm>
            <a:off x="395536" y="404664"/>
            <a:ext cx="8424936" cy="1077218"/>
          </a:xfrm>
          <a:prstGeom prst="rect">
            <a:avLst/>
          </a:prstGeom>
          <a:noFill/>
        </p:spPr>
        <p:txBody>
          <a:bodyPr wrap="square" rtlCol="0">
            <a:spAutoFit/>
          </a:bodyPr>
          <a:lstStyle/>
          <a:p>
            <a:pPr algn="ctr"/>
            <a:r>
              <a:rPr lang="en-IE" sz="3200" b="1" dirty="0" smtClean="0"/>
              <a:t>Almoners &amp; Steward of Charities Support &amp; Networking Seminar</a:t>
            </a:r>
            <a:endParaRPr lang="en-GB" sz="3200" dirty="0"/>
          </a:p>
        </p:txBody>
      </p:sp>
      <p:pic>
        <p:nvPicPr>
          <p:cNvPr id="57346" name="Picture 2"/>
          <p:cNvPicPr>
            <a:picLocks noChangeAspect="1" noChangeArrowheads="1"/>
          </p:cNvPicPr>
          <p:nvPr/>
        </p:nvPicPr>
        <p:blipFill>
          <a:blip r:embed="rId3" cstate="print"/>
          <a:srcRect/>
          <a:stretch>
            <a:fillRect/>
          </a:stretch>
        </p:blipFill>
        <p:spPr bwMode="auto">
          <a:xfrm>
            <a:off x="179512" y="5517232"/>
            <a:ext cx="1080120" cy="1080120"/>
          </a:xfrm>
          <a:prstGeom prst="rect">
            <a:avLst/>
          </a:prstGeom>
          <a:noFill/>
          <a:ln w="9525">
            <a:noFill/>
            <a:miter lim="800000"/>
            <a:headEnd/>
            <a:tailEnd/>
          </a:ln>
        </p:spPr>
      </p:pic>
      <p:sp>
        <p:nvSpPr>
          <p:cNvPr id="8" name="Footer Placeholder 3"/>
          <p:cNvSpPr>
            <a:spLocks noGrp="1"/>
          </p:cNvSpPr>
          <p:nvPr>
            <p:ph type="ftr" sz="quarter" idx="11"/>
          </p:nvPr>
        </p:nvSpPr>
        <p:spPr>
          <a:xfrm>
            <a:off x="1619672" y="6356350"/>
            <a:ext cx="5256584" cy="365125"/>
          </a:xfrm>
        </p:spPr>
        <p:txBody>
          <a:bodyPr/>
          <a:lstStyle/>
          <a:p>
            <a:r>
              <a:rPr lang="en-GB" dirty="0" smtClean="0"/>
              <a:t>Almoners &amp; Steward of Charities  Support &amp; Networking Seminar</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3528" y="188913"/>
            <a:ext cx="8568952" cy="1079847"/>
          </a:xfrm>
        </p:spPr>
        <p:txBody>
          <a:bodyPr>
            <a:normAutofit/>
          </a:bodyPr>
          <a:lstStyle/>
          <a:p>
            <a:r>
              <a:rPr lang="en-IE" sz="3600" b="1" dirty="0" smtClean="0">
                <a:solidFill>
                  <a:srgbClr val="0C0CCA"/>
                </a:solidFill>
              </a:rPr>
              <a:t>Masonic Boys Benefit Fund</a:t>
            </a:r>
            <a:endParaRPr lang="en-IE" sz="3200" dirty="0" smtClean="0">
              <a:solidFill>
                <a:srgbClr val="0C0CCA"/>
              </a:solidFill>
            </a:endParaRPr>
          </a:p>
        </p:txBody>
      </p:sp>
      <p:sp>
        <p:nvSpPr>
          <p:cNvPr id="5124" name="Rectangle 3"/>
          <p:cNvSpPr>
            <a:spLocks noGrp="1" noChangeArrowheads="1"/>
          </p:cNvSpPr>
          <p:nvPr>
            <p:ph idx="1"/>
          </p:nvPr>
        </p:nvSpPr>
        <p:spPr>
          <a:xfrm>
            <a:off x="467544" y="1340768"/>
            <a:ext cx="8280920" cy="4967957"/>
          </a:xfrm>
        </p:spPr>
        <p:txBody>
          <a:bodyPr numCol="1">
            <a:noAutofit/>
          </a:bodyPr>
          <a:lstStyle/>
          <a:p>
            <a:pPr marL="0" indent="0" algn="ctr">
              <a:buNone/>
            </a:pPr>
            <a:r>
              <a:rPr lang="en-IE" sz="2400" dirty="0" smtClean="0"/>
              <a:t>Eligibility to apply to the Masonic Boys Benefit Fund for assistance is open to members of the Order of Ancient and Free and Accepted Masons of Ireland for the cost of the maintenance, education, advancement and benefit of:</a:t>
            </a:r>
          </a:p>
          <a:p>
            <a:pPr>
              <a:buNone/>
            </a:pPr>
            <a:endParaRPr lang="en-IE" sz="2400" dirty="0" smtClean="0"/>
          </a:p>
          <a:p>
            <a:pPr algn="ctr">
              <a:buNone/>
            </a:pPr>
            <a:r>
              <a:rPr lang="en-IE" sz="2400" dirty="0" smtClean="0"/>
              <a:t>1. Sons and legally adopted sons of deceased Freemasons resident in the Republic of Ireland, Northern Ireland or elsewhere.</a:t>
            </a:r>
          </a:p>
          <a:p>
            <a:pPr algn="ctr">
              <a:buNone/>
            </a:pPr>
            <a:r>
              <a:rPr lang="en-IE" sz="2400" dirty="0" smtClean="0"/>
              <a:t> </a:t>
            </a:r>
          </a:p>
          <a:p>
            <a:pPr algn="ctr">
              <a:buNone/>
            </a:pPr>
            <a:r>
              <a:rPr lang="en-IE" sz="2400" dirty="0" smtClean="0"/>
              <a:t>2. Sons and legally adopted sons of Freemasons who are financially distressed and who are resident in the Republic of Ireland, Northern Ireland or elsewhere.</a:t>
            </a:r>
            <a:endParaRPr lang="en-IE" sz="2400"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9"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188913"/>
            <a:ext cx="8352928" cy="1079847"/>
          </a:xfrm>
        </p:spPr>
        <p:txBody>
          <a:bodyPr>
            <a:normAutofit/>
          </a:bodyPr>
          <a:lstStyle/>
          <a:p>
            <a:r>
              <a:rPr lang="en-IE" sz="3600" b="1" dirty="0" smtClean="0">
                <a:solidFill>
                  <a:srgbClr val="0C0CCA"/>
                </a:solidFill>
                <a:cs typeface="Arial" pitchFamily="34" charset="0"/>
              </a:rPr>
              <a:t>The Masonic Welfare Fund</a:t>
            </a:r>
            <a:endParaRPr lang="en-IE" sz="3200" dirty="0" smtClean="0">
              <a:solidFill>
                <a:srgbClr val="0C0CCA"/>
              </a:solidFill>
            </a:endParaRPr>
          </a:p>
        </p:txBody>
      </p:sp>
      <p:sp>
        <p:nvSpPr>
          <p:cNvPr id="5124" name="Rectangle 3"/>
          <p:cNvSpPr>
            <a:spLocks noGrp="1" noChangeArrowheads="1"/>
          </p:cNvSpPr>
          <p:nvPr>
            <p:ph idx="1"/>
          </p:nvPr>
        </p:nvSpPr>
        <p:spPr>
          <a:xfrm>
            <a:off x="755576" y="1340768"/>
            <a:ext cx="7931224" cy="4967957"/>
          </a:xfrm>
        </p:spPr>
        <p:txBody>
          <a:bodyPr numCol="1">
            <a:normAutofit fontScale="92500" lnSpcReduction="10000"/>
          </a:bodyPr>
          <a:lstStyle/>
          <a:p>
            <a:pPr marL="0" indent="0" algn="ctr">
              <a:buNone/>
            </a:pPr>
            <a:r>
              <a:rPr lang="en-IE" dirty="0" smtClean="0"/>
              <a:t>The fund was established to relieve cases of poverty, hardship, sickness and distress among Freemasons, their wives, widows, children and other dependants who may not be eligible under the criteria of other schemes.</a:t>
            </a:r>
          </a:p>
          <a:p>
            <a:pPr marL="0" indent="0" algn="ctr">
              <a:buNone/>
            </a:pPr>
            <a:r>
              <a:rPr lang="en-IE" dirty="0" smtClean="0"/>
              <a:t> </a:t>
            </a:r>
          </a:p>
          <a:p>
            <a:pPr marL="0" indent="0" algn="ctr">
              <a:buNone/>
            </a:pPr>
            <a:r>
              <a:rPr lang="en-IE" dirty="0" smtClean="0"/>
              <a:t>Its objectives include furthering the education of such persons by awarding scholarships, maintenance allowances, outfits, clothing, tools etc. to assist entry into a trade, profession or service, or to set up business.</a:t>
            </a:r>
            <a:endParaRPr lang="en-IE" dirty="0" smtClean="0">
              <a:latin typeface="+mj-lt"/>
              <a:cs typeface="Arial" pitchFamily="34" charset="0"/>
            </a:endParaRP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Masonic Charities</a:t>
            </a:r>
            <a:endParaRPr lang="en-GB" dirty="0"/>
          </a:p>
        </p:txBody>
      </p:sp>
      <p:sp>
        <p:nvSpPr>
          <p:cNvPr id="3" name="Content Placeholder 2"/>
          <p:cNvSpPr>
            <a:spLocks noGrp="1"/>
          </p:cNvSpPr>
          <p:nvPr>
            <p:ph idx="1"/>
          </p:nvPr>
        </p:nvSpPr>
        <p:spPr>
          <a:xfrm>
            <a:off x="457200" y="1600200"/>
            <a:ext cx="8435280" cy="4525963"/>
          </a:xfrm>
        </p:spPr>
        <p:txBody>
          <a:bodyPr>
            <a:normAutofit/>
          </a:bodyPr>
          <a:lstStyle/>
          <a:p>
            <a:pPr marL="0" indent="0" algn="ctr">
              <a:buNone/>
            </a:pPr>
            <a:r>
              <a:rPr lang="en-GB" sz="2000" b="1" dirty="0" smtClean="0"/>
              <a:t>TYRONE AND FERMANAGH LOCAL MASONIC </a:t>
            </a:r>
            <a:r>
              <a:rPr lang="en-GB" sz="2000" b="1" smtClean="0"/>
              <a:t>BENEVOLENT FUND</a:t>
            </a:r>
          </a:p>
          <a:p>
            <a:pPr marL="0" indent="0" algn="ctr">
              <a:buNone/>
            </a:pPr>
            <a:endParaRPr lang="en-GB" sz="2000" b="1" dirty="0" smtClean="0"/>
          </a:p>
          <a:p>
            <a:pPr marL="0" indent="0">
              <a:buNone/>
            </a:pPr>
            <a:r>
              <a:rPr lang="en-GB" sz="2000" i="1" dirty="0" smtClean="0"/>
              <a:t>Rule 2:  The objects shall be to afford assistance to deserving and necessitous Freemasons or their wives and families and indigent widows and families of deceased brethren </a:t>
            </a:r>
          </a:p>
          <a:p>
            <a:pPr marL="0" indent="0">
              <a:buNone/>
            </a:pPr>
            <a:endParaRPr lang="en-GB" sz="2000" i="1" dirty="0"/>
          </a:p>
          <a:p>
            <a:pPr marL="0" indent="0">
              <a:buNone/>
            </a:pPr>
            <a:r>
              <a:rPr lang="en-GB" sz="2000" i="1" dirty="0" smtClean="0"/>
              <a:t>Rule 6:  No application shall be considered unless accompanied by statement setting out the Applicant’s circumstances, verified by Secretary and Almoner of the Lodge or other Masonic Body  </a:t>
            </a:r>
          </a:p>
          <a:p>
            <a:pPr marL="0" indent="0">
              <a:buNone/>
            </a:pPr>
            <a:endParaRPr lang="en-GB" sz="2000" i="1" dirty="0"/>
          </a:p>
          <a:p>
            <a:pPr marL="0" indent="0">
              <a:buNone/>
            </a:pPr>
            <a:r>
              <a:rPr lang="en-GB" sz="1800" i="1" dirty="0" smtClean="0"/>
              <a:t>From the Constitution and Bye-laws of the Tyrone and Fermanagh Local Masonic Benevolent Fund</a:t>
            </a:r>
            <a:endParaRPr lang="en-GB" sz="1800" i="1" dirty="0"/>
          </a:p>
        </p:txBody>
      </p:sp>
      <p:pic>
        <p:nvPicPr>
          <p:cNvPr id="5" name="Picture 1"/>
          <p:cNvPicPr>
            <a:picLocks noChangeAspect="1" noChangeArrowheads="1"/>
          </p:cNvPicPr>
          <p:nvPr/>
        </p:nvPicPr>
        <p:blipFill>
          <a:blip r:embed="rId2" cstate="print"/>
          <a:srcRect/>
          <a:stretch>
            <a:fillRect/>
          </a:stretch>
        </p:blipFill>
        <p:spPr bwMode="auto">
          <a:xfrm>
            <a:off x="107506" y="5949280"/>
            <a:ext cx="714374" cy="714374"/>
          </a:xfrm>
          <a:prstGeom prst="rect">
            <a:avLst/>
          </a:prstGeom>
          <a:noFill/>
          <a:ln w="9525">
            <a:noFill/>
            <a:miter lim="800000"/>
            <a:headEnd/>
            <a:tailEnd/>
          </a:ln>
        </p:spPr>
      </p:pic>
      <p:pic>
        <p:nvPicPr>
          <p:cNvPr id="6"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sp>
        <p:nvSpPr>
          <p:cNvPr id="7"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640"/>
            <a:ext cx="7930207" cy="1079847"/>
          </a:xfrm>
        </p:spPr>
        <p:txBody>
          <a:bodyPr>
            <a:normAutofit/>
          </a:bodyPr>
          <a:lstStyle/>
          <a:p>
            <a:pPr algn="l" eaLnBrk="1" hangingPunct="1"/>
            <a:r>
              <a:rPr lang="en-IE" b="1" dirty="0" smtClean="0">
                <a:solidFill>
                  <a:srgbClr val="0C0CCA"/>
                </a:solidFill>
              </a:rPr>
              <a:t>Documentation</a:t>
            </a:r>
            <a:endParaRPr lang="en-IE" sz="3200" dirty="0" smtClean="0">
              <a:solidFill>
                <a:srgbClr val="0C0CCA"/>
              </a:solidFill>
            </a:endParaRPr>
          </a:p>
        </p:txBody>
      </p:sp>
      <p:sp>
        <p:nvSpPr>
          <p:cNvPr id="5124" name="Rectangle 3"/>
          <p:cNvSpPr>
            <a:spLocks noGrp="1" noChangeArrowheads="1"/>
          </p:cNvSpPr>
          <p:nvPr>
            <p:ph idx="1"/>
          </p:nvPr>
        </p:nvSpPr>
        <p:spPr>
          <a:xfrm>
            <a:off x="755576" y="1628800"/>
            <a:ext cx="7931224" cy="4679925"/>
          </a:xfrm>
        </p:spPr>
        <p:txBody>
          <a:bodyPr numCol="1">
            <a:normAutofit/>
          </a:bodyPr>
          <a:lstStyle/>
          <a:p>
            <a:pPr marL="536575" lvl="0" indent="-536575">
              <a:buFont typeface="Wingdings" pitchFamily="2" charset="2"/>
              <a:buChar char="q"/>
            </a:pPr>
            <a:r>
              <a:rPr lang="en-IE" dirty="0" smtClean="0"/>
              <a:t>Provide accurate information</a:t>
            </a:r>
          </a:p>
          <a:p>
            <a:pPr marL="536575" lvl="0" indent="-536575">
              <a:buFont typeface="Wingdings" pitchFamily="2" charset="2"/>
              <a:buChar char="q"/>
            </a:pPr>
            <a:r>
              <a:rPr lang="en-IE" dirty="0" smtClean="0"/>
              <a:t>Complete forms fully</a:t>
            </a:r>
          </a:p>
          <a:p>
            <a:pPr marL="536575" lvl="0" indent="-536575">
              <a:buFont typeface="Wingdings" pitchFamily="2" charset="2"/>
              <a:buChar char="q"/>
            </a:pPr>
            <a:r>
              <a:rPr lang="en-IE" dirty="0" smtClean="0"/>
              <a:t>Ensure that forms are legible</a:t>
            </a:r>
          </a:p>
          <a:p>
            <a:pPr marL="536575" lvl="0" indent="-536575">
              <a:buFont typeface="Wingdings" pitchFamily="2" charset="2"/>
              <a:buChar char="q"/>
            </a:pPr>
            <a:r>
              <a:rPr lang="en-IE" dirty="0" smtClean="0"/>
              <a:t>Details in the “Yellow Booklet”</a:t>
            </a:r>
          </a:p>
          <a:p>
            <a:pPr marL="0" lvl="0" indent="0" defTabSz="1440000">
              <a:spcBef>
                <a:spcPts val="600"/>
              </a:spcBef>
              <a:spcAft>
                <a:spcPts val="600"/>
              </a:spcAft>
              <a:buNone/>
            </a:pPr>
            <a:endParaRPr lang="en-IE" dirty="0">
              <a:latin typeface="+mj-lt"/>
              <a:cs typeface="Arial" pitchFamily="34" charset="0"/>
            </a:endParaRPr>
          </a:p>
        </p:txBody>
      </p:sp>
      <p:pic>
        <p:nvPicPr>
          <p:cNvPr id="8"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7"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pic>
        <p:nvPicPr>
          <p:cNvPr id="59394" name="Picture 2" descr="C:\Users\Noel\Desktop\scan0001.jpg"/>
          <p:cNvPicPr>
            <a:picLocks noChangeAspect="1" noChangeArrowheads="1"/>
          </p:cNvPicPr>
          <p:nvPr/>
        </p:nvPicPr>
        <p:blipFill>
          <a:blip r:embed="rId5" cstate="print"/>
          <a:srcRect/>
          <a:stretch>
            <a:fillRect/>
          </a:stretch>
        </p:blipFill>
        <p:spPr bwMode="auto">
          <a:xfrm>
            <a:off x="6516216" y="404664"/>
            <a:ext cx="2088827" cy="491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188913"/>
            <a:ext cx="8352928" cy="1079847"/>
          </a:xfrm>
        </p:spPr>
        <p:txBody>
          <a:bodyPr>
            <a:normAutofit/>
          </a:bodyPr>
          <a:lstStyle/>
          <a:p>
            <a:pPr algn="l"/>
            <a:r>
              <a:rPr lang="en-IE" sz="3600" b="1" dirty="0" smtClean="0">
                <a:solidFill>
                  <a:srgbClr val="0C0CCA"/>
                </a:solidFill>
                <a:cs typeface="Arial" pitchFamily="34" charset="0"/>
              </a:rPr>
              <a:t>Questions &amp; Answers</a:t>
            </a:r>
            <a:endParaRPr lang="en-IE" sz="3200" dirty="0" smtClean="0">
              <a:solidFill>
                <a:srgbClr val="0C0CCA"/>
              </a:solidFill>
            </a:endParaRPr>
          </a:p>
        </p:txBody>
      </p:sp>
      <p:sp>
        <p:nvSpPr>
          <p:cNvPr id="5122"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pic>
        <p:nvPicPr>
          <p:cNvPr id="8" name="Picture 2" descr="C:\Users\theboysbrigade\Desktop\GLI Crest.jpg"/>
          <p:cNvPicPr>
            <a:picLocks noGrp="1" noChangeAspect="1" noChangeArrowheads="1"/>
          </p:cNvPicPr>
          <p:nvPr>
            <p:ph idx="1"/>
          </p:nvPr>
        </p:nvPicPr>
        <p:blipFill>
          <a:blip r:embed="rId3" cstate="print"/>
          <a:srcRect/>
          <a:stretch>
            <a:fillRect/>
          </a:stretch>
        </p:blipFill>
        <p:spPr bwMode="auto">
          <a:xfrm flipH="1">
            <a:off x="7812360" y="5517232"/>
            <a:ext cx="1152128" cy="1152128"/>
          </a:xfrm>
          <a:prstGeom prst="rect">
            <a:avLst/>
          </a:prstGeom>
          <a:noFill/>
        </p:spPr>
      </p:pic>
      <p:pic>
        <p:nvPicPr>
          <p:cNvPr id="5"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7" name="TextBox 6"/>
          <p:cNvSpPr txBox="1"/>
          <p:nvPr/>
        </p:nvSpPr>
        <p:spPr>
          <a:xfrm>
            <a:off x="251520" y="1628800"/>
            <a:ext cx="8712968" cy="2062103"/>
          </a:xfrm>
          <a:prstGeom prst="rect">
            <a:avLst/>
          </a:prstGeom>
          <a:noFill/>
        </p:spPr>
        <p:txBody>
          <a:bodyPr wrap="square" rtlCol="0">
            <a:spAutoFit/>
          </a:bodyPr>
          <a:lstStyle/>
          <a:p>
            <a:pPr algn="ctr"/>
            <a:r>
              <a:rPr lang="en-GB" sz="4000" dirty="0" smtClean="0"/>
              <a:t>Brother Almoner / Steward of Charities. </a:t>
            </a:r>
          </a:p>
          <a:p>
            <a:pPr algn="ctr"/>
            <a:endParaRPr lang="en-GB" sz="4400" dirty="0" smtClean="0"/>
          </a:p>
          <a:p>
            <a:pPr algn="ctr"/>
            <a:r>
              <a:rPr lang="en-GB" sz="4400" dirty="0" smtClean="0"/>
              <a:t>Have you anything to report?</a:t>
            </a:r>
            <a:endParaRPr lang="en-GB"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lstStyle/>
          <a:p>
            <a:pPr algn="l" eaLnBrk="1" hangingPunct="1"/>
            <a:r>
              <a:rPr lang="en-IE" b="1" dirty="0" smtClean="0">
                <a:solidFill>
                  <a:srgbClr val="0C0CCA"/>
                </a:solidFill>
              </a:rPr>
              <a:t>Programme</a:t>
            </a:r>
            <a:endParaRPr lang="en-IE" sz="3200" dirty="0" smtClean="0">
              <a:solidFill>
                <a:srgbClr val="0C0CCA"/>
              </a:solidFill>
            </a:endParaRPr>
          </a:p>
        </p:txBody>
      </p:sp>
      <p:sp>
        <p:nvSpPr>
          <p:cNvPr id="5124" name="Rectangle 3"/>
          <p:cNvSpPr>
            <a:spLocks noGrp="1" noChangeArrowheads="1"/>
          </p:cNvSpPr>
          <p:nvPr>
            <p:ph idx="1"/>
          </p:nvPr>
        </p:nvSpPr>
        <p:spPr>
          <a:xfrm>
            <a:off x="1403648" y="1340768"/>
            <a:ext cx="7283152" cy="4967957"/>
          </a:xfrm>
        </p:spPr>
        <p:txBody>
          <a:bodyPr>
            <a:normAutofit/>
          </a:bodyPr>
          <a:lstStyle/>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Welcome &amp; introductions</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Aims for this evening</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What is the role of the Almoner &amp; what makes an effective Almoner </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Rewarding &amp; Frustrating</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What is the role of the Stewart of Charities and how can they be effective</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Positive working relationships with the Charities</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Understanding the Documentation</a:t>
            </a:r>
          </a:p>
          <a:p>
            <a:pPr marL="536575" lvl="0" indent="-536575" defTabSz="1440000">
              <a:spcBef>
                <a:spcPts val="600"/>
              </a:spcBef>
              <a:spcAft>
                <a:spcPts val="600"/>
              </a:spcAft>
              <a:buFont typeface="Wingdings" pitchFamily="2" charset="2"/>
              <a:buChar char="q"/>
            </a:pPr>
            <a:r>
              <a:rPr lang="en-IE" sz="2400" dirty="0" smtClean="0">
                <a:latin typeface="+mj-lt"/>
                <a:cs typeface="Arial" pitchFamily="34" charset="0"/>
              </a:rPr>
              <a:t>Refreshments</a:t>
            </a:r>
            <a:endParaRPr lang="en-IE" sz="2400" dirty="0">
              <a:latin typeface="+mj-lt"/>
              <a:cs typeface="Arial" pitchFamily="34" charset="0"/>
            </a:endParaRPr>
          </a:p>
        </p:txBody>
      </p:sp>
      <p:sp>
        <p:nvSpPr>
          <p:cNvPr id="5122"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40961"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560" y="188913"/>
            <a:ext cx="8002215" cy="1584325"/>
          </a:xfrm>
        </p:spPr>
        <p:txBody>
          <a:bodyPr/>
          <a:lstStyle/>
          <a:p>
            <a:pPr algn="l" eaLnBrk="1" hangingPunct="1"/>
            <a:r>
              <a:rPr lang="en-IE" b="1" dirty="0" smtClean="0">
                <a:solidFill>
                  <a:srgbClr val="0C0CCA"/>
                </a:solidFill>
              </a:rPr>
              <a:t>Aims of the Seminar</a:t>
            </a:r>
            <a:br>
              <a:rPr lang="en-IE" b="1" dirty="0" smtClean="0">
                <a:solidFill>
                  <a:srgbClr val="0C0CCA"/>
                </a:solidFill>
              </a:rPr>
            </a:br>
            <a:r>
              <a:rPr lang="en-IE" sz="3200" dirty="0" smtClean="0">
                <a:solidFill>
                  <a:srgbClr val="0C0CCA"/>
                </a:solidFill>
              </a:rPr>
              <a:t>At the end of this seminar you will be able to ...</a:t>
            </a:r>
          </a:p>
        </p:txBody>
      </p:sp>
      <p:sp>
        <p:nvSpPr>
          <p:cNvPr id="5124" name="Rectangle 3"/>
          <p:cNvSpPr>
            <a:spLocks noGrp="1" noChangeArrowheads="1"/>
          </p:cNvSpPr>
          <p:nvPr>
            <p:ph idx="1"/>
          </p:nvPr>
        </p:nvSpPr>
        <p:spPr>
          <a:xfrm>
            <a:off x="683568" y="1916113"/>
            <a:ext cx="8003232" cy="4392612"/>
          </a:xfrm>
        </p:spPr>
        <p:txBody>
          <a:bodyPr>
            <a:normAutofit/>
          </a:bodyPr>
          <a:lstStyle/>
          <a:p>
            <a:pPr marL="536575" lvl="0" indent="-536575" defTabSz="1440000">
              <a:spcBef>
                <a:spcPts val="600"/>
              </a:spcBef>
              <a:spcAft>
                <a:spcPts val="600"/>
              </a:spcAft>
              <a:buFont typeface="Wingdings" pitchFamily="2" charset="2"/>
              <a:buChar char="q"/>
            </a:pPr>
            <a:r>
              <a:rPr lang="en-IE" sz="2800" dirty="0">
                <a:latin typeface="+mj-lt"/>
                <a:cs typeface="Arial" pitchFamily="34" charset="0"/>
              </a:rPr>
              <a:t>Feel more </a:t>
            </a:r>
            <a:r>
              <a:rPr lang="en-IE" sz="2800" dirty="0" smtClean="0">
                <a:latin typeface="+mj-lt"/>
                <a:cs typeface="Arial" pitchFamily="34" charset="0"/>
              </a:rPr>
              <a:t>confident and understand your </a:t>
            </a:r>
            <a:r>
              <a:rPr lang="en-IE" sz="2800" dirty="0">
                <a:latin typeface="+mj-lt"/>
                <a:cs typeface="Arial" pitchFamily="34" charset="0"/>
              </a:rPr>
              <a:t>role as Almoner</a:t>
            </a:r>
          </a:p>
          <a:p>
            <a:pPr marL="536575" lvl="0" indent="-536575" defTabSz="1440000">
              <a:spcBef>
                <a:spcPts val="600"/>
              </a:spcBef>
              <a:spcAft>
                <a:spcPts val="600"/>
              </a:spcAft>
              <a:buFont typeface="Wingdings" pitchFamily="2" charset="2"/>
              <a:buChar char="q"/>
            </a:pPr>
            <a:r>
              <a:rPr lang="en-IE" sz="2800" dirty="0">
                <a:latin typeface="+mj-lt"/>
                <a:cs typeface="Arial" pitchFamily="34" charset="0"/>
              </a:rPr>
              <a:t>Understand the </a:t>
            </a:r>
            <a:r>
              <a:rPr lang="en-IE" sz="2800" dirty="0" smtClean="0">
                <a:latin typeface="+mj-lt"/>
                <a:cs typeface="Arial" pitchFamily="34" charset="0"/>
              </a:rPr>
              <a:t>Stewart of Charities </a:t>
            </a:r>
            <a:r>
              <a:rPr lang="en-IE" sz="2800" dirty="0">
                <a:latin typeface="+mj-lt"/>
                <a:cs typeface="Arial" pitchFamily="34" charset="0"/>
              </a:rPr>
              <a:t>role in the </a:t>
            </a:r>
            <a:r>
              <a:rPr lang="en-IE" sz="2800" dirty="0" smtClean="0">
                <a:latin typeface="+mj-lt"/>
                <a:cs typeface="Arial" pitchFamily="34" charset="0"/>
              </a:rPr>
              <a:t>Lodge</a:t>
            </a:r>
            <a:endParaRPr lang="en-IE" sz="2800" dirty="0">
              <a:latin typeface="+mj-lt"/>
              <a:cs typeface="Arial" pitchFamily="34" charset="0"/>
            </a:endParaRPr>
          </a:p>
          <a:p>
            <a:pPr marL="536575" lvl="0" indent="-536575" defTabSz="1440000">
              <a:spcBef>
                <a:spcPts val="600"/>
              </a:spcBef>
              <a:spcAft>
                <a:spcPts val="600"/>
              </a:spcAft>
              <a:buFont typeface="Wingdings" pitchFamily="2" charset="2"/>
              <a:buChar char="q"/>
            </a:pPr>
            <a:r>
              <a:rPr lang="en-IE" sz="2800" dirty="0">
                <a:latin typeface="+mj-lt"/>
                <a:cs typeface="Arial" pitchFamily="34" charset="0"/>
              </a:rPr>
              <a:t>Understand the requirements from each of the Charities</a:t>
            </a:r>
          </a:p>
          <a:p>
            <a:pPr marL="536575" indent="-536575" defTabSz="1440000">
              <a:spcBef>
                <a:spcPts val="600"/>
              </a:spcBef>
              <a:spcAft>
                <a:spcPts val="600"/>
              </a:spcAft>
              <a:buFont typeface="Wingdings" pitchFamily="2" charset="2"/>
              <a:buChar char="q"/>
            </a:pPr>
            <a:r>
              <a:rPr lang="en-IE" sz="2800" dirty="0">
                <a:latin typeface="+mj-lt"/>
                <a:cs typeface="Arial" pitchFamily="34" charset="0"/>
              </a:rPr>
              <a:t>Understand</a:t>
            </a:r>
            <a:r>
              <a:rPr lang="en-US" sz="2800" dirty="0">
                <a:latin typeface="+mj-lt"/>
                <a:cs typeface="Arial" pitchFamily="34" charset="0"/>
              </a:rPr>
              <a:t> how to establish </a:t>
            </a:r>
            <a:r>
              <a:rPr lang="en-US" sz="2800" dirty="0" smtClean="0">
                <a:latin typeface="+mj-lt"/>
                <a:cs typeface="Arial" pitchFamily="34" charset="0"/>
              </a:rPr>
              <a:t>&amp; </a:t>
            </a:r>
            <a:r>
              <a:rPr lang="en-US" sz="2800" dirty="0">
                <a:latin typeface="+mj-lt"/>
                <a:cs typeface="Arial" pitchFamily="34" charset="0"/>
              </a:rPr>
              <a:t>maintain positive working relationships with the various </a:t>
            </a:r>
            <a:r>
              <a:rPr lang="en-US" sz="2800" dirty="0" smtClean="0">
                <a:latin typeface="+mj-lt"/>
                <a:cs typeface="Arial" pitchFamily="34" charset="0"/>
              </a:rPr>
              <a:t>Charities</a:t>
            </a:r>
            <a:endParaRPr lang="en-IE" sz="2800" dirty="0" smtClean="0">
              <a:latin typeface="+mj-lt"/>
              <a:cs typeface="Arial" pitchFamily="34" charset="0"/>
            </a:endParaRPr>
          </a:p>
        </p:txBody>
      </p:sp>
      <p:sp>
        <p:nvSpPr>
          <p:cNvPr id="5122" name="Footer Placeholder 3"/>
          <p:cNvSpPr>
            <a:spLocks noGrp="1"/>
          </p:cNvSpPr>
          <p:nvPr>
            <p:ph type="ftr" sz="quarter" idx="11"/>
          </p:nvPr>
        </p:nvSpPr>
        <p:spPr>
          <a:xfrm>
            <a:off x="2051720" y="6309320"/>
            <a:ext cx="4680520" cy="365125"/>
          </a:xfrm>
          <a:noFill/>
        </p:spPr>
        <p:txBody>
          <a:bodyPr/>
          <a:lstStyle/>
          <a:p>
            <a:pPr algn="l"/>
            <a:r>
              <a:rPr lang="en-GB" dirty="0" smtClean="0"/>
              <a:t>Almoners &amp; Steward of Charities  Support &amp; Networking Seminar</a:t>
            </a:r>
            <a:endParaRPr lang="en-IE" dirty="0" smtClean="0"/>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8100392" y="5805264"/>
            <a:ext cx="864096" cy="864096"/>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0C0CCA"/>
                </a:solidFill>
              </a:rPr>
              <a:t>The Role of the Almoner</a:t>
            </a:r>
            <a:endParaRPr lang="en-GB" dirty="0"/>
          </a:p>
        </p:txBody>
      </p:sp>
      <p:sp>
        <p:nvSpPr>
          <p:cNvPr id="3" name="Content Placeholder 2"/>
          <p:cNvSpPr>
            <a:spLocks noGrp="1"/>
          </p:cNvSpPr>
          <p:nvPr>
            <p:ph idx="1"/>
          </p:nvPr>
        </p:nvSpPr>
        <p:spPr>
          <a:xfrm>
            <a:off x="457200" y="2276872"/>
            <a:ext cx="8229600" cy="3849291"/>
          </a:xfrm>
        </p:spPr>
        <p:txBody>
          <a:bodyPr/>
          <a:lstStyle/>
          <a:p>
            <a:r>
              <a:rPr lang="en-GB" dirty="0" smtClean="0"/>
              <a:t>What do you think are the activities that a Lodge Almoner should involve himself with?</a:t>
            </a:r>
            <a:endParaRPr lang="en-GB" dirty="0"/>
          </a:p>
        </p:txBody>
      </p:sp>
      <p:sp>
        <p:nvSpPr>
          <p:cNvPr id="4" name="Footer Placeholder 3"/>
          <p:cNvSpPr>
            <a:spLocks noGrp="1"/>
          </p:cNvSpPr>
          <p:nvPr>
            <p:ph type="ftr" sz="quarter" idx="11"/>
          </p:nvPr>
        </p:nvSpPr>
        <p:spPr>
          <a:xfrm>
            <a:off x="1619672" y="6356350"/>
            <a:ext cx="5256584" cy="365125"/>
          </a:xfrm>
        </p:spPr>
        <p:txBody>
          <a:bodyPr/>
          <a:lstStyle/>
          <a:p>
            <a:r>
              <a:rPr lang="en-GB" dirty="0" smtClean="0"/>
              <a:t>Almoners &amp; Steward of Charities  Support &amp; Networking Seminar</a:t>
            </a:r>
            <a:endParaRPr lang="en-IE" dirty="0"/>
          </a:p>
        </p:txBody>
      </p:sp>
      <p:pic>
        <p:nvPicPr>
          <p:cNvPr id="5" name="Picture 1"/>
          <p:cNvPicPr>
            <a:picLocks noChangeAspect="1" noChangeArrowheads="1"/>
          </p:cNvPicPr>
          <p:nvPr/>
        </p:nvPicPr>
        <p:blipFill>
          <a:blip r:embed="rId3" cstate="print"/>
          <a:srcRect/>
          <a:stretch>
            <a:fillRect/>
          </a:stretch>
        </p:blipFill>
        <p:spPr bwMode="auto">
          <a:xfrm>
            <a:off x="107505" y="5799559"/>
            <a:ext cx="864095" cy="864095"/>
          </a:xfrm>
          <a:prstGeom prst="rect">
            <a:avLst/>
          </a:prstGeom>
          <a:noFill/>
          <a:ln w="9525">
            <a:noFill/>
            <a:miter lim="800000"/>
            <a:headEnd/>
            <a:tailEnd/>
          </a:ln>
        </p:spPr>
      </p:pic>
      <p:pic>
        <p:nvPicPr>
          <p:cNvPr id="6" name="Picture 2" descr="C:\Users\theboysbrigade\Desktop\GLI Crest.jpg"/>
          <p:cNvPicPr>
            <a:picLocks noChangeAspect="1" noChangeArrowheads="1"/>
          </p:cNvPicPr>
          <p:nvPr/>
        </p:nvPicPr>
        <p:blipFill>
          <a:blip r:embed="rId4" cstate="print"/>
          <a:srcRect/>
          <a:stretch>
            <a:fillRect/>
          </a:stretch>
        </p:blipFill>
        <p:spPr bwMode="auto">
          <a:xfrm>
            <a:off x="7990656" y="5695528"/>
            <a:ext cx="973832" cy="9738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The Role of the Almoner</a:t>
            </a:r>
            <a:endParaRPr lang="en-IE" sz="3200" dirty="0" smtClean="0">
              <a:solidFill>
                <a:srgbClr val="0C0CCA"/>
              </a:solidFill>
            </a:endParaRPr>
          </a:p>
        </p:txBody>
      </p:sp>
      <p:sp>
        <p:nvSpPr>
          <p:cNvPr id="5124" name="Rectangle 3"/>
          <p:cNvSpPr>
            <a:spLocks noGrp="1" noChangeArrowheads="1"/>
          </p:cNvSpPr>
          <p:nvPr>
            <p:ph idx="1"/>
          </p:nvPr>
        </p:nvSpPr>
        <p:spPr>
          <a:xfrm>
            <a:off x="467544" y="1196752"/>
            <a:ext cx="8352928" cy="5111973"/>
          </a:xfrm>
        </p:spPr>
        <p:txBody>
          <a:bodyPr numCol="1">
            <a:noAutofit/>
          </a:bodyPr>
          <a:lstStyle/>
          <a:p>
            <a:pPr marL="536575" indent="-536575">
              <a:buFont typeface="Wingdings" pitchFamily="2" charset="2"/>
              <a:buChar char="q"/>
            </a:pPr>
            <a:r>
              <a:rPr lang="en-IE" sz="2200" dirty="0" smtClean="0"/>
              <a:t>Keep regular contact with the Widows</a:t>
            </a:r>
          </a:p>
          <a:p>
            <a:pPr marL="536575" lvl="0" indent="-536575">
              <a:buFont typeface="Wingdings" pitchFamily="2" charset="2"/>
              <a:buChar char="q"/>
            </a:pPr>
            <a:r>
              <a:rPr lang="en-IE" sz="2200" dirty="0" smtClean="0"/>
              <a:t>Regular contact with distressed Brethren</a:t>
            </a:r>
          </a:p>
          <a:p>
            <a:pPr marL="536575" lvl="0" indent="-536575">
              <a:buFont typeface="Wingdings" pitchFamily="2" charset="2"/>
              <a:buChar char="q"/>
            </a:pPr>
            <a:r>
              <a:rPr lang="en-IE" sz="2200" dirty="0" smtClean="0"/>
              <a:t>Check on Brethren not attending Lodge</a:t>
            </a:r>
          </a:p>
          <a:p>
            <a:pPr marL="536575" lvl="0" indent="-536575">
              <a:buFont typeface="Wingdings" pitchFamily="2" charset="2"/>
              <a:buChar char="q"/>
            </a:pPr>
            <a:r>
              <a:rPr lang="en-IE" sz="2200" dirty="0" smtClean="0"/>
              <a:t>Maintain up-to-date details of dependents</a:t>
            </a:r>
          </a:p>
          <a:p>
            <a:pPr marL="536575" lvl="0" indent="-536575">
              <a:buFont typeface="Wingdings" pitchFamily="2" charset="2"/>
              <a:buChar char="q"/>
            </a:pPr>
            <a:r>
              <a:rPr lang="en-IE" sz="2200" dirty="0" smtClean="0"/>
              <a:t>Maintain up-to-date details of Widows including their first name</a:t>
            </a:r>
          </a:p>
          <a:p>
            <a:pPr marL="536575" lvl="0" indent="-536575">
              <a:buFont typeface="Wingdings" pitchFamily="2" charset="2"/>
              <a:buChar char="q"/>
            </a:pPr>
            <a:r>
              <a:rPr lang="en-IE" sz="2200" dirty="0" smtClean="0"/>
              <a:t>Attend Almoners Seminars</a:t>
            </a:r>
          </a:p>
          <a:p>
            <a:pPr marL="536575" lvl="0" indent="-536575">
              <a:buFont typeface="Wingdings" pitchFamily="2" charset="2"/>
              <a:buChar char="q"/>
            </a:pPr>
            <a:r>
              <a:rPr lang="en-IE" sz="2200" dirty="0" smtClean="0"/>
              <a:t>Administration</a:t>
            </a:r>
          </a:p>
          <a:p>
            <a:pPr marL="536575" lvl="0" indent="-536575">
              <a:buFont typeface="Wingdings" pitchFamily="2" charset="2"/>
              <a:buChar char="q"/>
            </a:pPr>
            <a:r>
              <a:rPr lang="en-IE" sz="2200" dirty="0" smtClean="0"/>
              <a:t>Liaise with the Provincial Almoner</a:t>
            </a:r>
          </a:p>
          <a:p>
            <a:pPr marL="536575" lvl="0" indent="-536575">
              <a:buFont typeface="Wingdings" pitchFamily="2" charset="2"/>
              <a:buChar char="q"/>
            </a:pPr>
            <a:r>
              <a:rPr lang="en-IE" sz="2200" dirty="0" smtClean="0"/>
              <a:t>Liaise with the Charity Funds</a:t>
            </a:r>
          </a:p>
          <a:p>
            <a:pPr marL="536575" lvl="0" indent="-536575">
              <a:buFont typeface="Wingdings" pitchFamily="2" charset="2"/>
              <a:buChar char="q"/>
            </a:pPr>
            <a:r>
              <a:rPr lang="en-IE" sz="2200" dirty="0" smtClean="0"/>
              <a:t>Ensure that Policies are implemented and adhered to</a:t>
            </a:r>
          </a:p>
          <a:p>
            <a:pPr marL="536575" lvl="0" indent="-536575">
              <a:buFont typeface="Wingdings" pitchFamily="2" charset="2"/>
              <a:buChar char="q"/>
            </a:pPr>
            <a:r>
              <a:rPr lang="en-IE" sz="2200" dirty="0" smtClean="0"/>
              <a:t>Develop a system with other Lodge members to gather information</a:t>
            </a:r>
          </a:p>
          <a:p>
            <a:pPr marL="536575" lvl="0" indent="-536575">
              <a:buFont typeface="Wingdings" pitchFamily="2" charset="2"/>
              <a:buChar char="q"/>
            </a:pPr>
            <a:r>
              <a:rPr lang="en-IE" sz="2200" dirty="0" smtClean="0"/>
              <a:t>Keep your Lodge fully briefed</a:t>
            </a: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733256"/>
            <a:ext cx="973832" cy="973832"/>
          </a:xfrm>
          <a:prstGeom prst="rect">
            <a:avLst/>
          </a:prstGeom>
          <a:noFill/>
        </p:spPr>
      </p:pic>
      <p:sp>
        <p:nvSpPr>
          <p:cNvPr id="6" name="Footer Placeholder 3"/>
          <p:cNvSpPr txBox="1">
            <a:spLocks/>
          </p:cNvSpPr>
          <p:nvPr/>
        </p:nvSpPr>
        <p:spPr>
          <a:xfrm>
            <a:off x="1619672" y="6356350"/>
            <a:ext cx="525658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Almoners &amp; Steward of Charities  Support &amp; Networking Seminar</a:t>
            </a:r>
            <a:endParaRPr kumimoji="0" lang="en-I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1"/>
          <p:cNvPicPr>
            <a:picLocks noChangeAspect="1" noChangeArrowheads="1"/>
          </p:cNvPicPr>
          <p:nvPr/>
        </p:nvPicPr>
        <p:blipFill>
          <a:blip r:embed="rId4" cstate="print"/>
          <a:srcRect/>
          <a:stretch>
            <a:fillRect/>
          </a:stretch>
        </p:blipFill>
        <p:spPr bwMode="auto">
          <a:xfrm>
            <a:off x="188640" y="5993905"/>
            <a:ext cx="675455" cy="67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The Charge to the Almoner</a:t>
            </a:r>
            <a:endParaRPr lang="en-IE" sz="3200" dirty="0" smtClean="0">
              <a:solidFill>
                <a:srgbClr val="0C0CCA"/>
              </a:solidFill>
            </a:endParaRPr>
          </a:p>
        </p:txBody>
      </p:sp>
      <p:sp>
        <p:nvSpPr>
          <p:cNvPr id="5124" name="Rectangle 3"/>
          <p:cNvSpPr>
            <a:spLocks noGrp="1" noChangeArrowheads="1"/>
          </p:cNvSpPr>
          <p:nvPr>
            <p:ph idx="1"/>
          </p:nvPr>
        </p:nvSpPr>
        <p:spPr>
          <a:xfrm>
            <a:off x="539552" y="1340768"/>
            <a:ext cx="8147248" cy="4967957"/>
          </a:xfrm>
        </p:spPr>
        <p:txBody>
          <a:bodyPr numCol="1">
            <a:normAutofit lnSpcReduction="10000"/>
          </a:bodyPr>
          <a:lstStyle/>
          <a:p>
            <a:pPr marL="0" indent="0" algn="ctr" defTabSz="1440000">
              <a:spcBef>
                <a:spcPts val="600"/>
              </a:spcBef>
              <a:spcAft>
                <a:spcPts val="600"/>
              </a:spcAft>
              <a:buNone/>
            </a:pPr>
            <a:r>
              <a:rPr lang="en-IE" dirty="0" smtClean="0"/>
              <a:t>Brother (X) I now invest you as Almoner with the Insignia of your Office. Your duty is to attend to the comfort and comforting of the aged and unfortunate among your Brethren and their dependants. You are to seek out the needy, visit the sick, administer to and, if possible, anticipate their requirements, remembering always that, in the particular sphere of your activities, you can bring joy and comfort to those who are in need”</a:t>
            </a:r>
            <a:endParaRPr lang="en-IE" dirty="0" smtClean="0">
              <a:latin typeface="+mj-lt"/>
              <a:cs typeface="Arial" pitchFamily="34" charset="0"/>
            </a:endParaRPr>
          </a:p>
          <a:p>
            <a:pPr marL="0" lvl="0" indent="0" defTabSz="1440000">
              <a:spcBef>
                <a:spcPts val="600"/>
              </a:spcBef>
              <a:spcAft>
                <a:spcPts val="600"/>
              </a:spcAft>
              <a:buNone/>
            </a:pPr>
            <a:endParaRPr lang="en-IE" dirty="0">
              <a:latin typeface="+mj-lt"/>
              <a:cs typeface="Arial" pitchFamily="34" charset="0"/>
            </a:endParaRPr>
          </a:p>
        </p:txBody>
      </p:sp>
      <p:sp>
        <p:nvSpPr>
          <p:cNvPr id="5122" name="Footer Placeholder 3"/>
          <p:cNvSpPr>
            <a:spLocks noGrp="1"/>
          </p:cNvSpPr>
          <p:nvPr>
            <p:ph type="ftr" sz="quarter" idx="11"/>
          </p:nvPr>
        </p:nvSpPr>
        <p:spPr>
          <a:xfrm>
            <a:off x="1547664" y="6309320"/>
            <a:ext cx="5472608" cy="365125"/>
          </a:xfrm>
          <a:noFill/>
        </p:spPr>
        <p:txBody>
          <a:bodyPr/>
          <a:lstStyle/>
          <a:p>
            <a:r>
              <a:rPr lang="en-GB" dirty="0" smtClean="0"/>
              <a:t>Almoners &amp; Steward of Charities  Support &amp; Networking Seminar</a:t>
            </a:r>
            <a:endParaRPr lang="en-IE" dirty="0" smtClean="0"/>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The Role of the Almoner</a:t>
            </a:r>
            <a:endParaRPr lang="en-IE" sz="3200" dirty="0" smtClean="0">
              <a:solidFill>
                <a:srgbClr val="0C0CCA"/>
              </a:solidFill>
            </a:endParaRPr>
          </a:p>
        </p:txBody>
      </p:sp>
      <p:sp>
        <p:nvSpPr>
          <p:cNvPr id="5124" name="Rectangle 3"/>
          <p:cNvSpPr>
            <a:spLocks noGrp="1" noChangeArrowheads="1"/>
          </p:cNvSpPr>
          <p:nvPr>
            <p:ph idx="1"/>
          </p:nvPr>
        </p:nvSpPr>
        <p:spPr>
          <a:xfrm>
            <a:off x="755576" y="1628800"/>
            <a:ext cx="7931224" cy="4679925"/>
          </a:xfrm>
        </p:spPr>
        <p:txBody>
          <a:bodyPr numCol="1">
            <a:normAutofit/>
          </a:bodyPr>
          <a:lstStyle/>
          <a:p>
            <a:pPr marL="711200" lvl="0" indent="-711200">
              <a:buFont typeface="Wingdings" pitchFamily="2" charset="2"/>
              <a:buChar char="q"/>
            </a:pPr>
            <a:r>
              <a:rPr lang="en-IE" sz="3600" dirty="0" smtClean="0"/>
              <a:t>Attend to the needs of the aged, sick, unfortunate, widowed &amp; bereaved</a:t>
            </a:r>
          </a:p>
          <a:p>
            <a:pPr marL="711200" lvl="0" indent="-711200">
              <a:buNone/>
            </a:pPr>
            <a:endParaRPr lang="en-IE" sz="3600" dirty="0" smtClean="0"/>
          </a:p>
          <a:p>
            <a:pPr marL="711200" lvl="0" indent="-711200">
              <a:buFont typeface="Wingdings" pitchFamily="2" charset="2"/>
              <a:buChar char="q"/>
            </a:pPr>
            <a:r>
              <a:rPr lang="en-IE" sz="3600" dirty="0" smtClean="0"/>
              <a:t>Seek out those in need and secure the necessary assistance from various sources, financial or social.</a:t>
            </a:r>
          </a:p>
          <a:p>
            <a:pPr marL="0" lvl="0" indent="0" defTabSz="1440000">
              <a:spcBef>
                <a:spcPts val="600"/>
              </a:spcBef>
              <a:spcAft>
                <a:spcPts val="600"/>
              </a:spcAft>
              <a:buNone/>
            </a:pPr>
            <a:endParaRPr lang="en-IE" dirty="0">
              <a:latin typeface="+mj-lt"/>
              <a:cs typeface="Arial" pitchFamily="34" charset="0"/>
            </a:endParaRPr>
          </a:p>
        </p:txBody>
      </p:sp>
      <p:pic>
        <p:nvPicPr>
          <p:cNvPr id="7"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8"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3568" y="188913"/>
            <a:ext cx="7930207" cy="1079847"/>
          </a:xfrm>
        </p:spPr>
        <p:txBody>
          <a:bodyPr>
            <a:normAutofit/>
          </a:bodyPr>
          <a:lstStyle/>
          <a:p>
            <a:pPr algn="l" eaLnBrk="1" hangingPunct="1"/>
            <a:r>
              <a:rPr lang="en-IE" b="1" dirty="0" smtClean="0">
                <a:solidFill>
                  <a:srgbClr val="0C0CCA"/>
                </a:solidFill>
              </a:rPr>
              <a:t>The Effective Almoner</a:t>
            </a:r>
            <a:endParaRPr lang="en-IE" sz="3200" dirty="0" smtClean="0">
              <a:solidFill>
                <a:srgbClr val="0C0CCA"/>
              </a:solidFill>
            </a:endParaRPr>
          </a:p>
        </p:txBody>
      </p:sp>
      <p:sp>
        <p:nvSpPr>
          <p:cNvPr id="5124" name="Rectangle 3"/>
          <p:cNvSpPr>
            <a:spLocks noGrp="1" noChangeArrowheads="1"/>
          </p:cNvSpPr>
          <p:nvPr>
            <p:ph idx="1"/>
          </p:nvPr>
        </p:nvSpPr>
        <p:spPr>
          <a:xfrm>
            <a:off x="467544" y="1556792"/>
            <a:ext cx="4104456" cy="4751933"/>
          </a:xfrm>
        </p:spPr>
        <p:txBody>
          <a:bodyPr numCol="1">
            <a:noAutofit/>
          </a:bodyPr>
          <a:lstStyle/>
          <a:p>
            <a:pPr marL="536575" lvl="0" indent="-536575">
              <a:buFont typeface="Wingdings" pitchFamily="2" charset="2"/>
              <a:buChar char="q"/>
            </a:pPr>
            <a:r>
              <a:rPr lang="en-IE" sz="2800" dirty="0" smtClean="0"/>
              <a:t>Active</a:t>
            </a:r>
          </a:p>
          <a:p>
            <a:pPr marL="536575" lvl="0" indent="-536575">
              <a:buFont typeface="Wingdings" pitchFamily="2" charset="2"/>
              <a:buChar char="q"/>
            </a:pPr>
            <a:r>
              <a:rPr lang="en-IE" sz="2800" dirty="0" smtClean="0"/>
              <a:t>Energetic</a:t>
            </a:r>
          </a:p>
          <a:p>
            <a:pPr marL="536575" indent="-536575">
              <a:buFont typeface="Wingdings" pitchFamily="2" charset="2"/>
              <a:buChar char="q"/>
            </a:pPr>
            <a:r>
              <a:rPr lang="en-IE" sz="2800" dirty="0" smtClean="0"/>
              <a:t>Enthusiastic</a:t>
            </a:r>
          </a:p>
          <a:p>
            <a:pPr marL="536575" lvl="0" indent="-536575">
              <a:buFont typeface="Wingdings" pitchFamily="2" charset="2"/>
              <a:buChar char="q"/>
            </a:pPr>
            <a:r>
              <a:rPr lang="en-IE" sz="2800" dirty="0" smtClean="0"/>
              <a:t>Experienced</a:t>
            </a:r>
          </a:p>
          <a:p>
            <a:pPr marL="536575" indent="-536575">
              <a:buFont typeface="Wingdings" pitchFamily="2" charset="2"/>
              <a:buChar char="q"/>
            </a:pPr>
            <a:r>
              <a:rPr lang="en-IE" sz="2800" dirty="0" smtClean="0"/>
              <a:t>Good Communicator</a:t>
            </a:r>
          </a:p>
          <a:p>
            <a:pPr marL="536575" indent="-536575">
              <a:buFont typeface="Wingdings" pitchFamily="2" charset="2"/>
              <a:buChar char="q"/>
            </a:pPr>
            <a:r>
              <a:rPr lang="en-IE" sz="2800" dirty="0" smtClean="0"/>
              <a:t>Motivator</a:t>
            </a:r>
          </a:p>
          <a:p>
            <a:pPr marL="536575" indent="-536575">
              <a:buFont typeface="Wingdings" pitchFamily="2" charset="2"/>
              <a:buChar char="q"/>
            </a:pPr>
            <a:r>
              <a:rPr lang="en-IE" sz="2800" dirty="0" smtClean="0"/>
              <a:t>Organised</a:t>
            </a:r>
          </a:p>
          <a:p>
            <a:pPr marL="536575" lvl="0" indent="-536575">
              <a:buFont typeface="Wingdings" pitchFamily="2" charset="2"/>
              <a:buChar char="q"/>
            </a:pPr>
            <a:r>
              <a:rPr lang="en-IE" sz="2800" dirty="0" smtClean="0"/>
              <a:t>Willing</a:t>
            </a:r>
          </a:p>
        </p:txBody>
      </p:sp>
      <p:sp>
        <p:nvSpPr>
          <p:cNvPr id="8" name="Rectangle 3"/>
          <p:cNvSpPr txBox="1">
            <a:spLocks noChangeArrowheads="1"/>
          </p:cNvSpPr>
          <p:nvPr/>
        </p:nvSpPr>
        <p:spPr>
          <a:xfrm>
            <a:off x="5364088" y="1412776"/>
            <a:ext cx="3240360" cy="4319885"/>
          </a:xfrm>
          <a:prstGeom prst="rect">
            <a:avLst/>
          </a:prstGeom>
        </p:spPr>
        <p:txBody>
          <a:bodyPr vert="horz" lIns="91440" tIns="45720" rIns="91440" bIns="45720" numCol="1" rtlCol="0">
            <a:noAutofit/>
          </a:bodyPr>
          <a:lstStyle/>
          <a:p>
            <a:pPr lvl="0">
              <a:tabLst>
                <a:tab pos="1800225" algn="l"/>
              </a:tabLst>
            </a:pPr>
            <a:r>
              <a:rPr lang="en-IE" sz="4000" b="1" dirty="0" smtClean="0">
                <a:solidFill>
                  <a:srgbClr val="FF0000"/>
                </a:solidFill>
              </a:rPr>
              <a:t>A</a:t>
            </a:r>
            <a:r>
              <a:rPr lang="en-IE" sz="2800" dirty="0" smtClean="0"/>
              <a:t>ctive Member</a:t>
            </a:r>
            <a:endParaRPr lang="en-IE" sz="2800" dirty="0" smtClean="0">
              <a:cs typeface="Arial" pitchFamily="34" charset="0"/>
            </a:endParaRPr>
          </a:p>
          <a:p>
            <a:pPr lvl="0"/>
            <a:r>
              <a:rPr lang="en-IE" sz="4000" b="1" dirty="0" smtClean="0">
                <a:solidFill>
                  <a:srgbClr val="FF0000"/>
                </a:solidFill>
              </a:rPr>
              <a:t>L</a:t>
            </a:r>
            <a:r>
              <a:rPr lang="en-IE" sz="2800" dirty="0" smtClean="0"/>
              <a:t>istener</a:t>
            </a:r>
          </a:p>
          <a:p>
            <a:pPr lvl="0"/>
            <a:r>
              <a:rPr lang="en-IE" sz="4000" b="1" dirty="0" smtClean="0">
                <a:solidFill>
                  <a:srgbClr val="FF0000"/>
                </a:solidFill>
              </a:rPr>
              <a:t>M</a:t>
            </a:r>
            <a:r>
              <a:rPr lang="en-IE" sz="2800" dirty="0" smtClean="0"/>
              <a:t>otivator</a:t>
            </a:r>
          </a:p>
          <a:p>
            <a:pPr lvl="0"/>
            <a:r>
              <a:rPr lang="en-IE" sz="4000" b="1" dirty="0" smtClean="0">
                <a:solidFill>
                  <a:srgbClr val="FF0000"/>
                </a:solidFill>
              </a:rPr>
              <a:t>O</a:t>
            </a:r>
            <a:r>
              <a:rPr lang="en-IE" sz="2800" dirty="0" smtClean="0"/>
              <a:t>rganised</a:t>
            </a:r>
          </a:p>
          <a:p>
            <a:pPr lvl="0"/>
            <a:r>
              <a:rPr lang="en-IE" sz="4000" b="1" dirty="0" smtClean="0">
                <a:solidFill>
                  <a:srgbClr val="FF0000"/>
                </a:solidFill>
              </a:rPr>
              <a:t>N</a:t>
            </a:r>
            <a:r>
              <a:rPr lang="en-IE" sz="2800" dirty="0" smtClean="0"/>
              <a:t>otable</a:t>
            </a:r>
          </a:p>
          <a:p>
            <a:pPr lvl="0"/>
            <a:r>
              <a:rPr lang="en-IE" sz="4000" b="1" dirty="0" smtClean="0">
                <a:solidFill>
                  <a:srgbClr val="FF0000"/>
                </a:solidFill>
              </a:rPr>
              <a:t>E</a:t>
            </a:r>
            <a:r>
              <a:rPr lang="en-IE" sz="2800" dirty="0" smtClean="0"/>
              <a:t>nthusiastic</a:t>
            </a:r>
          </a:p>
          <a:p>
            <a:pPr lvl="0"/>
            <a:r>
              <a:rPr lang="en-IE" sz="4000" b="1" dirty="0" smtClean="0">
                <a:solidFill>
                  <a:srgbClr val="FF0000"/>
                </a:solidFill>
              </a:rPr>
              <a:t>R</a:t>
            </a:r>
            <a:r>
              <a:rPr lang="en-IE" sz="2800" dirty="0" smtClean="0"/>
              <a:t>eporter</a:t>
            </a:r>
          </a:p>
          <a:p>
            <a:pPr marL="536575" marR="0" lvl="0" indent="-536575"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IE"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C:\Users\theboysbrigade\Desktop\GLI Crest.jpg"/>
          <p:cNvPicPr>
            <a:picLocks noChangeAspect="1" noChangeArrowheads="1"/>
          </p:cNvPicPr>
          <p:nvPr/>
        </p:nvPicPr>
        <p:blipFill>
          <a:blip r:embed="rId3" cstate="print"/>
          <a:srcRect/>
          <a:stretch>
            <a:fillRect/>
          </a:stretch>
        </p:blipFill>
        <p:spPr bwMode="auto">
          <a:xfrm>
            <a:off x="7990656" y="5695528"/>
            <a:ext cx="973832" cy="973832"/>
          </a:xfrm>
          <a:prstGeom prst="rect">
            <a:avLst/>
          </a:prstGeom>
          <a:noFill/>
        </p:spPr>
      </p:pic>
      <p:pic>
        <p:nvPicPr>
          <p:cNvPr id="7" name="Picture 1"/>
          <p:cNvPicPr>
            <a:picLocks noChangeAspect="1" noChangeArrowheads="1"/>
          </p:cNvPicPr>
          <p:nvPr/>
        </p:nvPicPr>
        <p:blipFill>
          <a:blip r:embed="rId4" cstate="print"/>
          <a:srcRect/>
          <a:stretch>
            <a:fillRect/>
          </a:stretch>
        </p:blipFill>
        <p:spPr bwMode="auto">
          <a:xfrm>
            <a:off x="107505" y="5799559"/>
            <a:ext cx="864095" cy="864095"/>
          </a:xfrm>
          <a:prstGeom prst="rect">
            <a:avLst/>
          </a:prstGeom>
          <a:noFill/>
          <a:ln w="9525">
            <a:noFill/>
            <a:miter lim="800000"/>
            <a:headEnd/>
            <a:tailEnd/>
          </a:ln>
        </p:spPr>
      </p:pic>
      <p:sp>
        <p:nvSpPr>
          <p:cNvPr id="10" name="Footer Placeholder 3"/>
          <p:cNvSpPr>
            <a:spLocks noGrp="1"/>
          </p:cNvSpPr>
          <p:nvPr>
            <p:ph type="ftr" sz="quarter" idx="11"/>
          </p:nvPr>
        </p:nvSpPr>
        <p:spPr>
          <a:xfrm>
            <a:off x="1619672" y="6309320"/>
            <a:ext cx="5400600" cy="365125"/>
          </a:xfrm>
          <a:noFill/>
        </p:spPr>
        <p:txBody>
          <a:bodyPr/>
          <a:lstStyle/>
          <a:p>
            <a:r>
              <a:rPr lang="en-GB" dirty="0" smtClean="0"/>
              <a:t>Almoners &amp; Steward of Charities  Support &amp; Networking Seminar</a:t>
            </a:r>
            <a:endParaRPr lang="en-I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TotalTime>
  <Words>1250</Words>
  <Application>Microsoft Office PowerPoint</Application>
  <PresentationFormat>On-screen Show (4:3)</PresentationFormat>
  <Paragraphs>192</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Wingdings</vt:lpstr>
      <vt:lpstr>Office Theme</vt:lpstr>
      <vt:lpstr>Grand Lodge of Ancient Free &amp; Accepted Masons of Ireland   Provincial Grand Lodge of Tyrone and Fermanagh  Almoners &amp; Steward of Charities Support &amp; Networking Seminar</vt:lpstr>
      <vt:lpstr>     Worshipful Master, I have nothing to report!      </vt:lpstr>
      <vt:lpstr>Programme</vt:lpstr>
      <vt:lpstr>Aims of the Seminar At the end of this seminar you will be able to ...</vt:lpstr>
      <vt:lpstr>The Role of the Almoner</vt:lpstr>
      <vt:lpstr>The Role of the Almoner</vt:lpstr>
      <vt:lpstr>The Charge to the Almoner</vt:lpstr>
      <vt:lpstr>The Role of the Almoner</vt:lpstr>
      <vt:lpstr>The Effective Almoner</vt:lpstr>
      <vt:lpstr>Rewarding &amp; Frustrating</vt:lpstr>
      <vt:lpstr>Positive Working Relationships</vt:lpstr>
      <vt:lpstr>The Role of the Steward of Charities</vt:lpstr>
      <vt:lpstr>The Role of the Steward of Charities</vt:lpstr>
      <vt:lpstr>Charge to the Steward of Charities</vt:lpstr>
      <vt:lpstr>Grand Lodge Charities</vt:lpstr>
      <vt:lpstr>Masonic Medical Research Fund</vt:lpstr>
      <vt:lpstr>Masonic Havens Limited</vt:lpstr>
      <vt:lpstr>The Victoria Jubilee Masonic Benevolent Fund</vt:lpstr>
      <vt:lpstr>Masonic Girls Benefit Fund</vt:lpstr>
      <vt:lpstr>Masonic Boys Benefit Fund</vt:lpstr>
      <vt:lpstr>The Masonic Welfare Fund</vt:lpstr>
      <vt:lpstr>Local Masonic Charities</vt:lpstr>
      <vt:lpstr>Documentation</vt:lpstr>
      <vt:lpstr>Questions &amp; Answers</vt:lpstr>
    </vt:vector>
  </TitlesOfParts>
  <Company>The Boys Brigade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Lodge of Ancient Free &amp; Accepted Masons of Ireland  Almoners Training</dc:title>
  <dc:creator>Philip Daley</dc:creator>
  <cp:lastModifiedBy>McBain</cp:lastModifiedBy>
  <cp:revision>97</cp:revision>
  <dcterms:created xsi:type="dcterms:W3CDTF">2011-09-20T13:07:58Z</dcterms:created>
  <dcterms:modified xsi:type="dcterms:W3CDTF">2013-11-12T09:49:30Z</dcterms:modified>
</cp:coreProperties>
</file>